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83" r:id="rId4"/>
    <p:sldId id="258" r:id="rId5"/>
    <p:sldId id="259" r:id="rId6"/>
    <p:sldId id="284" r:id="rId7"/>
    <p:sldId id="278" r:id="rId8"/>
    <p:sldId id="280" r:id="rId9"/>
    <p:sldId id="279" r:id="rId10"/>
    <p:sldId id="281" r:id="rId11"/>
    <p:sldId id="260" r:id="rId12"/>
    <p:sldId id="262" r:id="rId13"/>
    <p:sldId id="285" r:id="rId14"/>
    <p:sldId id="272" r:id="rId15"/>
    <p:sldId id="266" r:id="rId16"/>
    <p:sldId id="261" r:id="rId17"/>
    <p:sldId id="263" r:id="rId18"/>
    <p:sldId id="264" r:id="rId19"/>
    <p:sldId id="265" r:id="rId20"/>
    <p:sldId id="276" r:id="rId21"/>
    <p:sldId id="268" r:id="rId22"/>
    <p:sldId id="275" r:id="rId23"/>
    <p:sldId id="286" r:id="rId24"/>
    <p:sldId id="287" r:id="rId25"/>
    <p:sldId id="274" r:id="rId26"/>
    <p:sldId id="269" r:id="rId27"/>
    <p:sldId id="271" r:id="rId28"/>
    <p:sldId id="270" r:id="rId29"/>
    <p:sldId id="288" r:id="rId30"/>
    <p:sldId id="277" r:id="rId31"/>
    <p:sldId id="273" r:id="rId32"/>
    <p:sldId id="282" r:id="rId33"/>
    <p:sldId id="267"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73" autoAdjust="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74FA7B-0B2A-4806-8F6E-0E5EF4C6AE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7AC2442-B251-46A5-BA6B-FF430D95F4D0}" type="slidenum">
              <a:rPr lang="en-US"/>
              <a:pPr/>
              <a:t>16</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Normal sensing, no pacing ( provided battery not completely dpleted).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IN" smtClean="0"/>
              <a:t>D</a:t>
            </a:r>
          </a:p>
        </p:txBody>
      </p:sp>
      <p:sp>
        <p:nvSpPr>
          <p:cNvPr id="37892" name="Slide Number Placeholder 3"/>
          <p:cNvSpPr>
            <a:spLocks noGrp="1"/>
          </p:cNvSpPr>
          <p:nvPr>
            <p:ph type="sldNum" sz="quarter" idx="5"/>
          </p:nvPr>
        </p:nvSpPr>
        <p:spPr>
          <a:noFill/>
        </p:spPr>
        <p:txBody>
          <a:bodyPr/>
          <a:lstStyle/>
          <a:p>
            <a:fld id="{FC41EDA0-BCDF-47EF-984D-394264987643}" type="slidenum">
              <a:rPr lang="en-US"/>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IN" smtClean="0"/>
              <a:t>C</a:t>
            </a:r>
          </a:p>
        </p:txBody>
      </p:sp>
      <p:sp>
        <p:nvSpPr>
          <p:cNvPr id="38916" name="Slide Number Placeholder 3"/>
          <p:cNvSpPr>
            <a:spLocks noGrp="1"/>
          </p:cNvSpPr>
          <p:nvPr>
            <p:ph type="sldNum" sz="quarter" idx="5"/>
          </p:nvPr>
        </p:nvSpPr>
        <p:spPr>
          <a:noFill/>
        </p:spPr>
        <p:txBody>
          <a:bodyPr/>
          <a:lstStyle/>
          <a:p>
            <a:fld id="{F83DB6BE-7818-4675-BF0F-6673405AB9BD}" type="slidenum">
              <a:rPr lang="en-US"/>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IN" smtClean="0"/>
              <a:t>D</a:t>
            </a:r>
          </a:p>
        </p:txBody>
      </p:sp>
      <p:sp>
        <p:nvSpPr>
          <p:cNvPr id="39940" name="Slide Number Placeholder 3"/>
          <p:cNvSpPr>
            <a:spLocks noGrp="1"/>
          </p:cNvSpPr>
          <p:nvPr>
            <p:ph type="sldNum" sz="quarter" idx="5"/>
          </p:nvPr>
        </p:nvSpPr>
        <p:spPr>
          <a:noFill/>
        </p:spPr>
        <p:txBody>
          <a:bodyPr/>
          <a:lstStyle/>
          <a:p>
            <a:fld id="{A10ACB2A-EEFE-4873-A3A8-699C3529616A}" type="slidenum">
              <a:rPr lang="en-US"/>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IN" smtClean="0"/>
              <a:t>A</a:t>
            </a:r>
          </a:p>
        </p:txBody>
      </p:sp>
      <p:sp>
        <p:nvSpPr>
          <p:cNvPr id="40964" name="Slide Number Placeholder 3"/>
          <p:cNvSpPr>
            <a:spLocks noGrp="1"/>
          </p:cNvSpPr>
          <p:nvPr>
            <p:ph type="sldNum" sz="quarter" idx="5"/>
          </p:nvPr>
        </p:nvSpPr>
        <p:spPr>
          <a:noFill/>
        </p:spPr>
        <p:txBody>
          <a:bodyPr/>
          <a:lstStyle/>
          <a:p>
            <a:fld id="{CCA74926-2164-47D3-9237-112E0F616DA2}" type="slidenum">
              <a:rPr lang="en-US"/>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D46C9-A809-4F14-8FF4-DD79BDEF84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6125F-9121-4436-B4A7-0EA07859B0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8121C9-FCDD-4D20-8435-AA6F83E8AF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F66E9-6650-4C6E-993F-51C142D3DD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F953A-FCBC-433A-BEE3-1AD3C22089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5E0F63-81BE-458C-8DCE-F327AA52D3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BC7D1-6CF4-432A-9236-4D35F2082C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0F894E-9B63-477C-9072-C5033F0252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29CC56-4D6D-4C6E-952E-27C88109DB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ED6FEF-945A-46F7-A700-46280E2A86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AEE1FF-AC89-4408-848A-C756CB2826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1B4A755-F6FE-4152-A1BA-C87232A73AC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Pacemakers and Devices –</a:t>
            </a:r>
            <a:br>
              <a:rPr lang="en-US" smtClean="0"/>
            </a:br>
            <a:r>
              <a:rPr lang="en-US" smtClean="0"/>
              <a:t>Interactive Session </a:t>
            </a:r>
          </a:p>
        </p:txBody>
      </p:sp>
      <p:sp>
        <p:nvSpPr>
          <p:cNvPr id="3075" name="Rectangle 3"/>
          <p:cNvSpPr>
            <a:spLocks noGrp="1" noChangeArrowheads="1"/>
          </p:cNvSpPr>
          <p:nvPr>
            <p:ph type="subTitle" idx="1"/>
          </p:nvPr>
        </p:nvSpPr>
        <p:spPr/>
        <p:txBody>
          <a:bodyPr/>
          <a:lstStyle/>
          <a:p>
            <a:pPr algn="r" eaLnBrk="1" hangingPunct="1"/>
            <a:r>
              <a:rPr lang="en-US" smtClean="0"/>
              <a:t>Sriram Rajagopal,</a:t>
            </a:r>
          </a:p>
          <a:p>
            <a:pPr algn="r" eaLnBrk="1" hangingPunct="1"/>
            <a:r>
              <a:rPr lang="en-US" smtClean="0"/>
              <a:t>Southern Railway Hospital, </a:t>
            </a:r>
          </a:p>
          <a:p>
            <a:pPr algn="r" eaLnBrk="1" hangingPunct="1"/>
            <a:r>
              <a:rPr lang="en-US" smtClean="0"/>
              <a:t>Perambur,Chennai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Pacemakers and Devices</a:t>
            </a:r>
          </a:p>
        </p:txBody>
      </p:sp>
      <p:sp>
        <p:nvSpPr>
          <p:cNvPr id="31747" name="Rectangle 3"/>
          <p:cNvSpPr>
            <a:spLocks noGrp="1" noChangeArrowheads="1"/>
          </p:cNvSpPr>
          <p:nvPr>
            <p:ph type="body" idx="1"/>
          </p:nvPr>
        </p:nvSpPr>
        <p:spPr>
          <a:xfrm>
            <a:off x="228600" y="2819400"/>
            <a:ext cx="8229600" cy="4525963"/>
          </a:xfrm>
        </p:spPr>
        <p:txBody>
          <a:bodyPr/>
          <a:lstStyle/>
          <a:p>
            <a:pPr eaLnBrk="1" hangingPunct="1">
              <a:lnSpc>
                <a:spcPct val="130000"/>
              </a:lnSpc>
            </a:pPr>
            <a:r>
              <a:rPr lang="en-US" sz="2400" smtClean="0"/>
              <a:t>Fusion is said to occur when both intrinsic and pacing induced depolarization contribute to the electrical activation of the chamber being paced.</a:t>
            </a:r>
          </a:p>
          <a:p>
            <a:pPr eaLnBrk="1" hangingPunct="1">
              <a:lnSpc>
                <a:spcPct val="130000"/>
              </a:lnSpc>
            </a:pPr>
            <a:r>
              <a:rPr lang="en-US" sz="2400" smtClean="0"/>
              <a:t> In Pseudofusion the pacing stimulus does not in any way contribute to the depolarization of the chamber and hence the QRS morphology will be identical to an intrinsic beat, but will have a pacing stimulus artifact superimposed on it .</a:t>
            </a:r>
          </a:p>
        </p:txBody>
      </p:sp>
      <p:sp>
        <p:nvSpPr>
          <p:cNvPr id="12292" name="Text Box 4"/>
          <p:cNvSpPr txBox="1">
            <a:spLocks noChangeArrowheads="1"/>
          </p:cNvSpPr>
          <p:nvPr/>
        </p:nvSpPr>
        <p:spPr bwMode="auto">
          <a:xfrm>
            <a:off x="1050925" y="1284288"/>
            <a:ext cx="4378325" cy="519112"/>
          </a:xfrm>
          <a:prstGeom prst="rect">
            <a:avLst/>
          </a:prstGeom>
          <a:noFill/>
          <a:ln w="9525">
            <a:noFill/>
            <a:miter lim="800000"/>
            <a:headEnd/>
            <a:tailEnd/>
          </a:ln>
        </p:spPr>
        <p:txBody>
          <a:bodyPr wrap="none">
            <a:spAutoFit/>
          </a:bodyPr>
          <a:lstStyle/>
          <a:p>
            <a:r>
              <a:rPr lang="en-US" sz="2800"/>
              <a:t>What is meant by fusion ? </a:t>
            </a:r>
          </a:p>
        </p:txBody>
      </p:sp>
      <p:sp>
        <p:nvSpPr>
          <p:cNvPr id="31749" name="Text Box 5"/>
          <p:cNvSpPr txBox="1">
            <a:spLocks noChangeArrowheads="1"/>
          </p:cNvSpPr>
          <p:nvPr/>
        </p:nvSpPr>
        <p:spPr bwMode="auto">
          <a:xfrm>
            <a:off x="1066800" y="1905000"/>
            <a:ext cx="4202113" cy="519113"/>
          </a:xfrm>
          <a:prstGeom prst="rect">
            <a:avLst/>
          </a:prstGeom>
          <a:noFill/>
          <a:ln w="9525">
            <a:noFill/>
            <a:miter lim="800000"/>
            <a:headEnd/>
            <a:tailEnd/>
          </a:ln>
        </p:spPr>
        <p:txBody>
          <a:bodyPr wrap="none">
            <a:spAutoFit/>
          </a:bodyPr>
          <a:lstStyle/>
          <a:p>
            <a:r>
              <a:rPr lang="en-US" sz="2800"/>
              <a:t>What is pseudo- fusion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Pacemakers and Devices</a:t>
            </a:r>
          </a:p>
        </p:txBody>
      </p:sp>
      <p:sp>
        <p:nvSpPr>
          <p:cNvPr id="8195" name="Rectangle 3"/>
          <p:cNvSpPr>
            <a:spLocks noGrp="1" noChangeArrowheads="1"/>
          </p:cNvSpPr>
          <p:nvPr>
            <p:ph type="body" idx="1"/>
          </p:nvPr>
        </p:nvSpPr>
        <p:spPr>
          <a:xfrm>
            <a:off x="457200" y="5410200"/>
            <a:ext cx="8229600" cy="1096963"/>
          </a:xfrm>
        </p:spPr>
        <p:txBody>
          <a:bodyPr/>
          <a:lstStyle/>
          <a:p>
            <a:pPr eaLnBrk="1" hangingPunct="1">
              <a:lnSpc>
                <a:spcPct val="90000"/>
              </a:lnSpc>
            </a:pPr>
            <a:r>
              <a:rPr lang="en-US" sz="2400" smtClean="0"/>
              <a:t>Fusion : 1</a:t>
            </a:r>
            <a:r>
              <a:rPr lang="en-US" sz="2400" baseline="30000" smtClean="0"/>
              <a:t>st</a:t>
            </a:r>
            <a:r>
              <a:rPr lang="en-US" sz="2400" smtClean="0"/>
              <a:t> QRS is paced and 3</a:t>
            </a:r>
            <a:r>
              <a:rPr lang="en-US" sz="2400" baseline="30000" smtClean="0"/>
              <a:t>rd</a:t>
            </a:r>
            <a:r>
              <a:rPr lang="en-US" sz="2400" smtClean="0"/>
              <a:t> and 4</a:t>
            </a:r>
            <a:r>
              <a:rPr lang="en-US" sz="2400" baseline="30000" smtClean="0"/>
              <a:t>th</a:t>
            </a:r>
            <a:r>
              <a:rPr lang="en-US" sz="2400" smtClean="0"/>
              <a:t> are intrinsic rhythm. Second is intermediate in morphology and is preceded by stimulus artefact</a:t>
            </a:r>
          </a:p>
        </p:txBody>
      </p:sp>
      <p:pic>
        <p:nvPicPr>
          <p:cNvPr id="13316" name="Picture 4" descr="FigureEP4"/>
          <p:cNvPicPr>
            <a:picLocks noChangeAspect="1" noChangeArrowheads="1"/>
          </p:cNvPicPr>
          <p:nvPr/>
        </p:nvPicPr>
        <p:blipFill>
          <a:blip r:embed="rId2"/>
          <a:srcRect/>
          <a:stretch>
            <a:fillRect/>
          </a:stretch>
        </p:blipFill>
        <p:spPr bwMode="auto">
          <a:xfrm>
            <a:off x="2057400" y="1344613"/>
            <a:ext cx="4419600" cy="3756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Pacemakers and Devices</a:t>
            </a:r>
          </a:p>
        </p:txBody>
      </p:sp>
      <p:sp>
        <p:nvSpPr>
          <p:cNvPr id="10243" name="Rectangle 3"/>
          <p:cNvSpPr>
            <a:spLocks noGrp="1" noChangeArrowheads="1"/>
          </p:cNvSpPr>
          <p:nvPr>
            <p:ph type="body" idx="1"/>
          </p:nvPr>
        </p:nvSpPr>
        <p:spPr>
          <a:xfrm>
            <a:off x="457200" y="4724400"/>
            <a:ext cx="8382000" cy="1401763"/>
          </a:xfrm>
        </p:spPr>
        <p:txBody>
          <a:bodyPr/>
          <a:lstStyle/>
          <a:p>
            <a:pPr eaLnBrk="1" hangingPunct="1">
              <a:lnSpc>
                <a:spcPct val="80000"/>
              </a:lnSpc>
            </a:pPr>
            <a:r>
              <a:rPr lang="en-US" sz="2400" smtClean="0"/>
              <a:t>1</a:t>
            </a:r>
            <a:r>
              <a:rPr lang="en-US" sz="2400" baseline="30000" smtClean="0"/>
              <a:t>st</a:t>
            </a:r>
            <a:r>
              <a:rPr lang="en-US" sz="2400" smtClean="0"/>
              <a:t>, 2</a:t>
            </a:r>
            <a:r>
              <a:rPr lang="en-US" sz="2400" baseline="30000" smtClean="0"/>
              <a:t>nd</a:t>
            </a:r>
            <a:r>
              <a:rPr lang="en-US" sz="2400" smtClean="0"/>
              <a:t> and 5</a:t>
            </a:r>
            <a:r>
              <a:rPr lang="en-US" sz="2400" baseline="30000" smtClean="0"/>
              <a:t>th</a:t>
            </a:r>
            <a:r>
              <a:rPr lang="en-US" sz="2400" smtClean="0"/>
              <a:t> are paced QRS complexes, 4</a:t>
            </a:r>
            <a:r>
              <a:rPr lang="en-US" sz="2400" baseline="30000" smtClean="0"/>
              <a:t>th</a:t>
            </a:r>
            <a:r>
              <a:rPr lang="en-US" sz="2400" smtClean="0"/>
              <a:t> is intrinsic QRS. 3</a:t>
            </a:r>
            <a:r>
              <a:rPr lang="en-US" sz="2400" baseline="30000" smtClean="0"/>
              <a:t>rd</a:t>
            </a:r>
            <a:r>
              <a:rPr lang="en-US" sz="2400" smtClean="0"/>
              <a:t> is similar to intrinsic QRS ( repolarization also similar) but initial QRS deformed by stimulus artefact.</a:t>
            </a:r>
          </a:p>
          <a:p>
            <a:pPr eaLnBrk="1" hangingPunct="1">
              <a:lnSpc>
                <a:spcPct val="80000"/>
              </a:lnSpc>
            </a:pPr>
            <a:r>
              <a:rPr lang="en-US" sz="2400" smtClean="0"/>
              <a:t>Pseudo-fusion.</a:t>
            </a:r>
          </a:p>
        </p:txBody>
      </p:sp>
      <p:pic>
        <p:nvPicPr>
          <p:cNvPr id="14340" name="Picture 4" descr="FigureEP4"/>
          <p:cNvPicPr>
            <a:picLocks noChangeAspect="1" noChangeArrowheads="1"/>
          </p:cNvPicPr>
          <p:nvPr/>
        </p:nvPicPr>
        <p:blipFill>
          <a:blip r:embed="rId2"/>
          <a:srcRect/>
          <a:stretch>
            <a:fillRect/>
          </a:stretch>
        </p:blipFill>
        <p:spPr bwMode="auto">
          <a:xfrm>
            <a:off x="1828800" y="1524000"/>
            <a:ext cx="4919663" cy="290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Pacemakers and Devices</a:t>
            </a:r>
          </a:p>
        </p:txBody>
      </p:sp>
      <p:sp>
        <p:nvSpPr>
          <p:cNvPr id="15363" name="Text Box 4"/>
          <p:cNvSpPr txBox="1">
            <a:spLocks noChangeArrowheads="1"/>
          </p:cNvSpPr>
          <p:nvPr/>
        </p:nvSpPr>
        <p:spPr bwMode="auto">
          <a:xfrm>
            <a:off x="11113" y="1295400"/>
            <a:ext cx="9132887" cy="946150"/>
          </a:xfrm>
          <a:prstGeom prst="rect">
            <a:avLst/>
          </a:prstGeom>
          <a:noFill/>
          <a:ln w="9525">
            <a:noFill/>
            <a:miter lim="800000"/>
            <a:headEnd/>
            <a:tailEnd/>
          </a:ln>
        </p:spPr>
        <p:txBody>
          <a:bodyPr>
            <a:spAutoFit/>
          </a:bodyPr>
          <a:lstStyle/>
          <a:p>
            <a:r>
              <a:rPr lang="en-US" sz="2800"/>
              <a:t>If the sensitivity setting is changed from 2.5 to 5mV ,</a:t>
            </a:r>
          </a:p>
          <a:p>
            <a:r>
              <a:rPr lang="en-US" sz="2800"/>
              <a:t>Is the pacemaker “More sensitive” or “Less sensitive”? ? </a:t>
            </a:r>
          </a:p>
        </p:txBody>
      </p:sp>
      <p:pic>
        <p:nvPicPr>
          <p:cNvPr id="35845" name="Picture 5" descr="FigureEP4"/>
          <p:cNvPicPr>
            <a:picLocks noChangeAspect="1" noChangeArrowheads="1"/>
          </p:cNvPicPr>
          <p:nvPr/>
        </p:nvPicPr>
        <p:blipFill>
          <a:blip r:embed="rId2"/>
          <a:srcRect t="10088" b="10893"/>
          <a:stretch>
            <a:fillRect/>
          </a:stretch>
        </p:blipFill>
        <p:spPr bwMode="auto">
          <a:xfrm>
            <a:off x="228600" y="2590800"/>
            <a:ext cx="8237538"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Pacemakers and Devices</a:t>
            </a:r>
          </a:p>
        </p:txBody>
      </p:sp>
      <p:pic>
        <p:nvPicPr>
          <p:cNvPr id="16387" name="Picture 4"/>
          <p:cNvPicPr>
            <a:picLocks noChangeArrowheads="1"/>
          </p:cNvPicPr>
          <p:nvPr>
            <p:ph type="body" idx="1"/>
          </p:nvPr>
        </p:nvPicPr>
        <p:blipFill>
          <a:blip r:embed="rId2"/>
          <a:srcRect/>
          <a:stretch>
            <a:fillRect/>
          </a:stretch>
        </p:blipFill>
        <p:spPr>
          <a:xfrm>
            <a:off x="609600" y="1447800"/>
            <a:ext cx="8229600" cy="1073150"/>
          </a:xfrm>
          <a:noFill/>
        </p:spPr>
      </p:pic>
      <p:sp>
        <p:nvSpPr>
          <p:cNvPr id="16388" name="Text Box 7"/>
          <p:cNvSpPr txBox="1">
            <a:spLocks noChangeArrowheads="1"/>
          </p:cNvSpPr>
          <p:nvPr/>
        </p:nvSpPr>
        <p:spPr bwMode="auto">
          <a:xfrm>
            <a:off x="0" y="3886200"/>
            <a:ext cx="9291638" cy="1373188"/>
          </a:xfrm>
          <a:prstGeom prst="rect">
            <a:avLst/>
          </a:prstGeom>
          <a:noFill/>
          <a:ln w="9525">
            <a:noFill/>
            <a:miter lim="800000"/>
            <a:headEnd/>
            <a:tailEnd/>
          </a:ln>
        </p:spPr>
        <p:txBody>
          <a:bodyPr wrap="none">
            <a:spAutoFit/>
          </a:bodyPr>
          <a:lstStyle/>
          <a:p>
            <a:r>
              <a:rPr lang="en-US" sz="2800"/>
              <a:t>Recording from Holter in a patient with CHB who received</a:t>
            </a:r>
          </a:p>
          <a:p>
            <a:r>
              <a:rPr lang="en-US" sz="2800"/>
              <a:t>a single chamber pacemaker 2 years ago (VVIR 60/120)</a:t>
            </a:r>
          </a:p>
          <a:p>
            <a:r>
              <a:rPr lang="en-US" sz="2800"/>
              <a:t>What is the interpretation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Pacing and D evices </a:t>
            </a:r>
          </a:p>
        </p:txBody>
      </p:sp>
      <p:pic>
        <p:nvPicPr>
          <p:cNvPr id="17411" name="Picture 4"/>
          <p:cNvPicPr>
            <a:picLocks noChangeArrowheads="1"/>
          </p:cNvPicPr>
          <p:nvPr>
            <p:ph type="body" idx="1"/>
          </p:nvPr>
        </p:nvPicPr>
        <p:blipFill>
          <a:blip r:embed="rId2"/>
          <a:srcRect b="15500"/>
          <a:stretch>
            <a:fillRect/>
          </a:stretch>
        </p:blipFill>
        <p:spPr>
          <a:xfrm>
            <a:off x="1219200" y="1981200"/>
            <a:ext cx="6481763" cy="2805113"/>
          </a:xfrm>
          <a:noFill/>
        </p:spPr>
      </p:pic>
      <p:sp>
        <p:nvSpPr>
          <p:cNvPr id="17412" name="Text Box 5"/>
          <p:cNvSpPr txBox="1">
            <a:spLocks noChangeArrowheads="1"/>
          </p:cNvSpPr>
          <p:nvPr/>
        </p:nvSpPr>
        <p:spPr bwMode="auto">
          <a:xfrm>
            <a:off x="762000" y="1371600"/>
            <a:ext cx="2995613" cy="457200"/>
          </a:xfrm>
          <a:prstGeom prst="rect">
            <a:avLst/>
          </a:prstGeom>
          <a:noFill/>
          <a:ln w="9525">
            <a:noFill/>
            <a:miter lim="800000"/>
            <a:headEnd/>
            <a:tailEnd/>
          </a:ln>
        </p:spPr>
        <p:txBody>
          <a:bodyPr wrap="none">
            <a:spAutoFit/>
          </a:bodyPr>
          <a:lstStyle/>
          <a:p>
            <a:r>
              <a:rPr lang="en-US" sz="2400"/>
              <a:t>Interpret the tracing :</a:t>
            </a:r>
          </a:p>
        </p:txBody>
      </p:sp>
      <p:sp>
        <p:nvSpPr>
          <p:cNvPr id="17413" name="Text Box 6"/>
          <p:cNvSpPr txBox="1">
            <a:spLocks noChangeArrowheads="1"/>
          </p:cNvSpPr>
          <p:nvPr/>
        </p:nvSpPr>
        <p:spPr bwMode="auto">
          <a:xfrm>
            <a:off x="517525" y="5145088"/>
            <a:ext cx="8253413" cy="1187450"/>
          </a:xfrm>
          <a:prstGeom prst="rect">
            <a:avLst/>
          </a:prstGeom>
          <a:noFill/>
          <a:ln w="9525">
            <a:noFill/>
            <a:miter lim="800000"/>
            <a:headEnd/>
            <a:tailEnd/>
          </a:ln>
        </p:spPr>
        <p:txBody>
          <a:bodyPr wrap="none">
            <a:spAutoFit/>
          </a:bodyPr>
          <a:lstStyle/>
          <a:p>
            <a:r>
              <a:rPr lang="en-US" sz="2400"/>
              <a:t>Hysteresis function allows a longer “escape interval” from a </a:t>
            </a:r>
          </a:p>
          <a:p>
            <a:r>
              <a:rPr lang="en-US" sz="2400"/>
              <a:t>Sensed event to the next paced event.  Pacing interval is</a:t>
            </a:r>
          </a:p>
          <a:p>
            <a:r>
              <a:rPr lang="en-US" sz="2400"/>
              <a:t>Constant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Pacemakers and Devices</a:t>
            </a:r>
          </a:p>
        </p:txBody>
      </p:sp>
      <p:sp>
        <p:nvSpPr>
          <p:cNvPr id="18435" name="Rectangle 3"/>
          <p:cNvSpPr>
            <a:spLocks noGrp="1" noChangeArrowheads="1"/>
          </p:cNvSpPr>
          <p:nvPr>
            <p:ph type="body" idx="1"/>
          </p:nvPr>
        </p:nvSpPr>
        <p:spPr>
          <a:xfrm>
            <a:off x="457200" y="2332038"/>
            <a:ext cx="8229600" cy="4525962"/>
          </a:xfrm>
        </p:spPr>
        <p:txBody>
          <a:bodyPr/>
          <a:lstStyle/>
          <a:p>
            <a:pPr eaLnBrk="1" hangingPunct="1"/>
            <a:endParaRPr lang="en-US" smtClean="0"/>
          </a:p>
        </p:txBody>
      </p:sp>
      <p:sp>
        <p:nvSpPr>
          <p:cNvPr id="18436" name="Text Box 4"/>
          <p:cNvSpPr txBox="1">
            <a:spLocks noChangeArrowheads="1"/>
          </p:cNvSpPr>
          <p:nvPr/>
        </p:nvSpPr>
        <p:spPr bwMode="auto">
          <a:xfrm>
            <a:off x="0" y="1295400"/>
            <a:ext cx="9042400" cy="1187450"/>
          </a:xfrm>
          <a:prstGeom prst="rect">
            <a:avLst/>
          </a:prstGeom>
          <a:noFill/>
          <a:ln w="9525">
            <a:noFill/>
            <a:miter lim="800000"/>
            <a:headEnd/>
            <a:tailEnd/>
          </a:ln>
        </p:spPr>
        <p:txBody>
          <a:bodyPr wrap="none">
            <a:spAutoFit/>
          </a:bodyPr>
          <a:lstStyle/>
          <a:p>
            <a:r>
              <a:rPr lang="en-US" sz="2400"/>
              <a:t>60 year old lady. VVI pacing system implanted 12 years ago</a:t>
            </a:r>
          </a:p>
          <a:p>
            <a:r>
              <a:rPr lang="en-US" sz="2400"/>
              <a:t> for Symptomatic complete heart block. VVI 70/min. Hysteresis of </a:t>
            </a:r>
          </a:p>
          <a:p>
            <a:r>
              <a:rPr lang="en-US" sz="2400"/>
              <a:t>20bbpm. Recent onset giddiness with syncope.</a:t>
            </a:r>
          </a:p>
        </p:txBody>
      </p:sp>
      <p:pic>
        <p:nvPicPr>
          <p:cNvPr id="9221" name="Picture 5" descr="FigureEP4"/>
          <p:cNvPicPr>
            <a:picLocks noChangeAspect="1" noChangeArrowheads="1"/>
          </p:cNvPicPr>
          <p:nvPr/>
        </p:nvPicPr>
        <p:blipFill>
          <a:blip r:embed="rId3"/>
          <a:srcRect/>
          <a:stretch>
            <a:fillRect/>
          </a:stretch>
        </p:blipFill>
        <p:spPr bwMode="auto">
          <a:xfrm>
            <a:off x="0" y="2711450"/>
            <a:ext cx="9034463" cy="4146550"/>
          </a:xfrm>
          <a:prstGeom prst="rect">
            <a:avLst/>
          </a:prstGeom>
          <a:noFill/>
          <a:ln w="9525">
            <a:noFill/>
            <a:miter lim="800000"/>
            <a:headEnd/>
            <a:tailEnd/>
          </a:ln>
        </p:spPr>
      </p:pic>
      <p:sp>
        <p:nvSpPr>
          <p:cNvPr id="9222" name="Text Box 6"/>
          <p:cNvSpPr txBox="1">
            <a:spLocks noChangeArrowheads="1"/>
          </p:cNvSpPr>
          <p:nvPr/>
        </p:nvSpPr>
        <p:spPr bwMode="auto">
          <a:xfrm>
            <a:off x="2727325" y="5751513"/>
            <a:ext cx="3575050" cy="366712"/>
          </a:xfrm>
          <a:prstGeom prst="rect">
            <a:avLst/>
          </a:prstGeom>
          <a:noFill/>
          <a:ln w="9525">
            <a:noFill/>
            <a:miter lim="800000"/>
            <a:headEnd/>
            <a:tailEnd/>
          </a:ln>
        </p:spPr>
        <p:txBody>
          <a:bodyPr wrap="none">
            <a:spAutoFit/>
          </a:bodyPr>
          <a:lstStyle/>
          <a:p>
            <a:r>
              <a:rPr lang="en-US">
                <a:solidFill>
                  <a:schemeClr val="bg1"/>
                </a:solidFill>
              </a:rPr>
              <a:t>ECG  without magnet application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Pacemakers and Devices</a:t>
            </a:r>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1268" name="Picture 4" descr="Figure EP4"/>
          <p:cNvPicPr>
            <a:picLocks noChangeAspect="1" noChangeArrowheads="1"/>
          </p:cNvPicPr>
          <p:nvPr/>
        </p:nvPicPr>
        <p:blipFill>
          <a:blip r:embed="rId2"/>
          <a:srcRect/>
          <a:stretch>
            <a:fillRect/>
          </a:stretch>
        </p:blipFill>
        <p:spPr bwMode="auto">
          <a:xfrm>
            <a:off x="2643188" y="1295400"/>
            <a:ext cx="5029200" cy="5562600"/>
          </a:xfrm>
          <a:prstGeom prst="rect">
            <a:avLst/>
          </a:prstGeom>
          <a:noFill/>
          <a:ln w="9525">
            <a:noFill/>
            <a:miter lim="800000"/>
            <a:headEnd/>
            <a:tailEnd/>
          </a:ln>
        </p:spPr>
      </p:pic>
      <p:sp>
        <p:nvSpPr>
          <p:cNvPr id="11269" name="Text Box 5"/>
          <p:cNvSpPr txBox="1">
            <a:spLocks noChangeArrowheads="1"/>
          </p:cNvSpPr>
          <p:nvPr/>
        </p:nvSpPr>
        <p:spPr bwMode="auto">
          <a:xfrm>
            <a:off x="2667000" y="2743200"/>
            <a:ext cx="4332288" cy="396875"/>
          </a:xfrm>
          <a:prstGeom prst="rect">
            <a:avLst/>
          </a:prstGeom>
          <a:noFill/>
          <a:ln w="9525">
            <a:noFill/>
            <a:miter lim="800000"/>
            <a:headEnd/>
            <a:tailEnd/>
          </a:ln>
        </p:spPr>
        <p:txBody>
          <a:bodyPr wrap="none">
            <a:spAutoFit/>
          </a:bodyPr>
          <a:lstStyle/>
          <a:p>
            <a:r>
              <a:rPr lang="en-US" sz="2000">
                <a:solidFill>
                  <a:schemeClr val="bg1"/>
                </a:solidFill>
              </a:rPr>
              <a:t>Rhythm strip with magnet application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Pacemakers and Devices</a:t>
            </a:r>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20484" name="Picture 4" descr="FigureEP4"/>
          <p:cNvPicPr>
            <a:picLocks noChangeAspect="1" noChangeArrowheads="1"/>
          </p:cNvPicPr>
          <p:nvPr/>
        </p:nvPicPr>
        <p:blipFill>
          <a:blip r:embed="rId2"/>
          <a:srcRect/>
          <a:stretch>
            <a:fillRect/>
          </a:stretch>
        </p:blipFill>
        <p:spPr bwMode="auto">
          <a:xfrm>
            <a:off x="444500" y="1681163"/>
            <a:ext cx="8256588" cy="3495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Pacemakers and Devices</a:t>
            </a:r>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13316" name="Picture 4" descr="FigureEP4"/>
          <p:cNvPicPr>
            <a:picLocks noChangeAspect="1" noChangeArrowheads="1"/>
          </p:cNvPicPr>
          <p:nvPr/>
        </p:nvPicPr>
        <p:blipFill>
          <a:blip r:embed="rId2"/>
          <a:srcRect/>
          <a:stretch>
            <a:fillRect/>
          </a:stretch>
        </p:blipFill>
        <p:spPr bwMode="auto">
          <a:xfrm>
            <a:off x="1600200" y="1219200"/>
            <a:ext cx="5360988" cy="527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Pacemakers and Devices </a:t>
            </a:r>
          </a:p>
        </p:txBody>
      </p:sp>
      <p:sp>
        <p:nvSpPr>
          <p:cNvPr id="4099" name="Rectangle 3"/>
          <p:cNvSpPr>
            <a:spLocks noGrp="1" noChangeArrowheads="1"/>
          </p:cNvSpPr>
          <p:nvPr>
            <p:ph type="body" idx="1"/>
          </p:nvPr>
        </p:nvSpPr>
        <p:spPr/>
        <p:txBody>
          <a:bodyPr/>
          <a:lstStyle/>
          <a:p>
            <a:pPr eaLnBrk="1" hangingPunct="1">
              <a:lnSpc>
                <a:spcPct val="200000"/>
              </a:lnSpc>
            </a:pPr>
            <a:r>
              <a:rPr lang="en-US" smtClean="0"/>
              <a:t>Basics of Pacing and devices </a:t>
            </a:r>
          </a:p>
          <a:p>
            <a:pPr eaLnBrk="1" hangingPunct="1">
              <a:lnSpc>
                <a:spcPct val="200000"/>
              </a:lnSpc>
              <a:buFontTx/>
              <a:buNone/>
            </a:pPr>
            <a:endParaRPr lang="en-US" smtClean="0"/>
          </a:p>
          <a:p>
            <a:pPr eaLnBrk="1" hangingPunct="1">
              <a:lnSpc>
                <a:spcPct val="200000"/>
              </a:lnSpc>
            </a:pPr>
            <a:r>
              <a:rPr lang="en-US" smtClean="0"/>
              <a:t>Practical and day- to- day problems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smtClean="0"/>
              <a:t>Pacemakers and Devices</a:t>
            </a:r>
          </a:p>
        </p:txBody>
      </p:sp>
      <p:graphicFrame>
        <p:nvGraphicFramePr>
          <p:cNvPr id="24580" name="Object 4"/>
          <p:cNvGraphicFramePr>
            <a:graphicFrameLocks noChangeAspect="1"/>
          </p:cNvGraphicFramePr>
          <p:nvPr>
            <p:ph sz="half" idx="1"/>
          </p:nvPr>
        </p:nvGraphicFramePr>
        <p:xfrm>
          <a:off x="457200" y="1717675"/>
          <a:ext cx="4038600" cy="4291013"/>
        </p:xfrm>
        <a:graphic>
          <a:graphicData uri="http://schemas.openxmlformats.org/presentationml/2006/ole">
            <p:oleObj spid="_x0000_s1026" name="Photo Editor Photo" r:id="rId3" imgW="4723810" imgH="5020376" progId="MSPhotoEd.3">
              <p:embed/>
            </p:oleObj>
          </a:graphicData>
        </a:graphic>
      </p:graphicFrame>
      <p:graphicFrame>
        <p:nvGraphicFramePr>
          <p:cNvPr id="24582" name="Object 6"/>
          <p:cNvGraphicFramePr>
            <a:graphicFrameLocks noChangeAspect="1"/>
          </p:cNvGraphicFramePr>
          <p:nvPr>
            <p:ph sz="half" idx="2"/>
          </p:nvPr>
        </p:nvGraphicFramePr>
        <p:xfrm>
          <a:off x="4648200" y="1717675"/>
          <a:ext cx="4038600" cy="4291013"/>
        </p:xfrm>
        <a:graphic>
          <a:graphicData uri="http://schemas.openxmlformats.org/presentationml/2006/ole">
            <p:oleObj spid="_x0000_s1027" name="Photo Editor Photo" r:id="rId4" imgW="4723810" imgH="5020376" progId="MSPhotoEd.3">
              <p:embed/>
            </p:oleObj>
          </a:graphicData>
        </a:graphic>
      </p:graphicFrame>
      <p:sp>
        <p:nvSpPr>
          <p:cNvPr id="1029" name="Text Box 8"/>
          <p:cNvSpPr txBox="1">
            <a:spLocks noChangeArrowheads="1"/>
          </p:cNvSpPr>
          <p:nvPr/>
        </p:nvSpPr>
        <p:spPr bwMode="auto">
          <a:xfrm>
            <a:off x="974725" y="954088"/>
            <a:ext cx="7947025" cy="822325"/>
          </a:xfrm>
          <a:prstGeom prst="rect">
            <a:avLst/>
          </a:prstGeom>
          <a:noFill/>
          <a:ln w="9525">
            <a:noFill/>
            <a:miter lim="800000"/>
            <a:headEnd/>
            <a:tailEnd/>
          </a:ln>
        </p:spPr>
        <p:txBody>
          <a:bodyPr wrap="none">
            <a:spAutoFit/>
          </a:bodyPr>
          <a:lstStyle/>
          <a:p>
            <a:r>
              <a:rPr lang="en-US" sz="2400"/>
              <a:t>How do you identify the type and make of pacemaker in a</a:t>
            </a:r>
          </a:p>
          <a:p>
            <a:r>
              <a:rPr lang="en-US" sz="2400"/>
              <a:t>Patient with no records and a PG with depleted battery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Pacemakers and Devices</a:t>
            </a:r>
          </a:p>
        </p:txBody>
      </p:sp>
      <p:sp>
        <p:nvSpPr>
          <p:cNvPr id="16387" name="Rectangle 3"/>
          <p:cNvSpPr>
            <a:spLocks noGrp="1" noChangeArrowheads="1"/>
          </p:cNvSpPr>
          <p:nvPr>
            <p:ph type="body" idx="1"/>
          </p:nvPr>
        </p:nvSpPr>
        <p:spPr/>
        <p:txBody>
          <a:bodyPr/>
          <a:lstStyle/>
          <a:p>
            <a:pPr eaLnBrk="1" hangingPunct="1">
              <a:lnSpc>
                <a:spcPct val="150000"/>
              </a:lnSpc>
            </a:pPr>
            <a:r>
              <a:rPr lang="en-US" smtClean="0"/>
              <a:t>Remote Monitoring </a:t>
            </a:r>
          </a:p>
          <a:p>
            <a:pPr eaLnBrk="1" hangingPunct="1">
              <a:lnSpc>
                <a:spcPct val="150000"/>
              </a:lnSpc>
            </a:pPr>
            <a:r>
              <a:rPr lang="en-US" smtClean="0"/>
              <a:t>Leadless pacemaker </a:t>
            </a:r>
          </a:p>
          <a:p>
            <a:pPr eaLnBrk="1" hangingPunct="1">
              <a:lnSpc>
                <a:spcPct val="150000"/>
              </a:lnSpc>
            </a:pPr>
            <a:r>
              <a:rPr lang="en-US" smtClean="0"/>
              <a:t>Battery- less pacemaker </a:t>
            </a:r>
          </a:p>
          <a:p>
            <a:pPr eaLnBrk="1" hangingPunct="1">
              <a:lnSpc>
                <a:spcPct val="150000"/>
              </a:lnSpc>
            </a:pPr>
            <a:r>
              <a:rPr lang="en-US" smtClean="0"/>
              <a:t>Biological pacemaker </a:t>
            </a:r>
          </a:p>
        </p:txBody>
      </p:sp>
      <p:sp>
        <p:nvSpPr>
          <p:cNvPr id="22532" name="Text Box 4"/>
          <p:cNvSpPr txBox="1">
            <a:spLocks noChangeArrowheads="1"/>
          </p:cNvSpPr>
          <p:nvPr/>
        </p:nvSpPr>
        <p:spPr bwMode="auto">
          <a:xfrm>
            <a:off x="822325" y="1055688"/>
            <a:ext cx="8362950" cy="519112"/>
          </a:xfrm>
          <a:prstGeom prst="rect">
            <a:avLst/>
          </a:prstGeom>
          <a:noFill/>
          <a:ln w="9525">
            <a:noFill/>
            <a:miter lim="800000"/>
            <a:headEnd/>
            <a:tailEnd/>
          </a:ln>
        </p:spPr>
        <p:txBody>
          <a:bodyPr wrap="none">
            <a:spAutoFit/>
          </a:bodyPr>
          <a:lstStyle/>
          <a:p>
            <a:r>
              <a:rPr lang="en-US" sz="2800"/>
              <a:t>Name some recent advances in pacing technology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0"/>
            <a:ext cx="8229600" cy="1143000"/>
          </a:xfrm>
        </p:spPr>
        <p:txBody>
          <a:bodyPr/>
          <a:lstStyle/>
          <a:p>
            <a:pPr eaLnBrk="1" hangingPunct="1"/>
            <a:r>
              <a:rPr lang="en-US" smtClean="0"/>
              <a:t>Pacemakers and Devices</a:t>
            </a:r>
          </a:p>
        </p:txBody>
      </p:sp>
      <p:sp>
        <p:nvSpPr>
          <p:cNvPr id="23555" name="Rectangle 3"/>
          <p:cNvSpPr>
            <a:spLocks noGrp="1" noChangeArrowheads="1"/>
          </p:cNvSpPr>
          <p:nvPr>
            <p:ph type="body" idx="1"/>
          </p:nvPr>
        </p:nvSpPr>
        <p:spPr/>
        <p:txBody>
          <a:bodyPr/>
          <a:lstStyle/>
          <a:p>
            <a:pPr eaLnBrk="1" hangingPunct="1">
              <a:buFontTx/>
              <a:buNone/>
            </a:pPr>
            <a:r>
              <a:rPr lang="en-US" smtClean="0"/>
              <a:t>What are the types of dys-synchrony to be addressed in CRT?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smtClean="0">
                <a:solidFill>
                  <a:srgbClr val="FFFF00"/>
                </a:solidFill>
              </a:rPr>
              <a:t>Elements of Cardiac Dyssynchrony</a:t>
            </a:r>
          </a:p>
        </p:txBody>
      </p:sp>
      <p:grpSp>
        <p:nvGrpSpPr>
          <p:cNvPr id="24579" name="Group 3"/>
          <p:cNvGrpSpPr>
            <a:grpSpLocks noChangeAspect="1"/>
          </p:cNvGrpSpPr>
          <p:nvPr/>
        </p:nvGrpSpPr>
        <p:grpSpPr bwMode="auto">
          <a:xfrm>
            <a:off x="2211388" y="1676400"/>
            <a:ext cx="4013200" cy="4079875"/>
            <a:chOff x="1392" y="1007"/>
            <a:chExt cx="2975" cy="3025"/>
          </a:xfrm>
        </p:grpSpPr>
        <p:pic>
          <p:nvPicPr>
            <p:cNvPr id="24604" name="Picture 4" descr="atria ventricles IV septum"/>
            <p:cNvPicPr>
              <a:picLocks noChangeAspect="1" noChangeArrowheads="1"/>
            </p:cNvPicPr>
            <p:nvPr/>
          </p:nvPicPr>
          <p:blipFill>
            <a:blip r:embed="rId2">
              <a:clrChange>
                <a:clrFrom>
                  <a:srgbClr val="F8F8F8"/>
                </a:clrFrom>
                <a:clrTo>
                  <a:srgbClr val="F8F8F8">
                    <a:alpha val="0"/>
                  </a:srgbClr>
                </a:clrTo>
              </a:clrChange>
            </a:blip>
            <a:srcRect l="15758" t="29347" r="42928" b="20641"/>
            <a:stretch>
              <a:fillRect/>
            </a:stretch>
          </p:blipFill>
          <p:spPr bwMode="auto">
            <a:xfrm>
              <a:off x="1392" y="1088"/>
              <a:ext cx="2626" cy="2944"/>
            </a:xfrm>
            <a:prstGeom prst="rect">
              <a:avLst/>
            </a:prstGeom>
            <a:noFill/>
            <a:ln w="9525">
              <a:noFill/>
              <a:miter lim="800000"/>
              <a:headEnd/>
              <a:tailEnd/>
            </a:ln>
          </p:spPr>
        </p:pic>
        <p:sp useBgFill="1">
          <p:nvSpPr>
            <p:cNvPr id="24605" name="AutoShape 5"/>
            <p:cNvSpPr>
              <a:spLocks noChangeAspect="1" noChangeArrowheads="1"/>
            </p:cNvSpPr>
            <p:nvPr/>
          </p:nvSpPr>
          <p:spPr bwMode="auto">
            <a:xfrm rot="10266762">
              <a:off x="3359" y="1007"/>
              <a:ext cx="1008" cy="1773"/>
            </a:xfrm>
            <a:prstGeom prst="triangle">
              <a:avLst>
                <a:gd name="adj" fmla="val 50000"/>
              </a:avLst>
            </a:prstGeom>
            <a:ln w="12700">
              <a:noFill/>
              <a:miter lim="800000"/>
              <a:headEnd type="none" w="sm" len="sm"/>
              <a:tailEnd type="none" w="sm" len="sm"/>
            </a:ln>
          </p:spPr>
          <p:txBody>
            <a:bodyPr wrap="none" anchor="ctr"/>
            <a:lstStyle/>
            <a:p>
              <a:endParaRPr lang="en-IN"/>
            </a:p>
          </p:txBody>
        </p:sp>
      </p:grpSp>
      <p:grpSp>
        <p:nvGrpSpPr>
          <p:cNvPr id="3" name="Group 6"/>
          <p:cNvGrpSpPr>
            <a:grpSpLocks/>
          </p:cNvGrpSpPr>
          <p:nvPr/>
        </p:nvGrpSpPr>
        <p:grpSpPr bwMode="auto">
          <a:xfrm>
            <a:off x="4038600" y="3886200"/>
            <a:ext cx="914400" cy="533400"/>
            <a:chOff x="2400" y="2640"/>
            <a:chExt cx="432" cy="240"/>
          </a:xfrm>
        </p:grpSpPr>
        <p:sp>
          <p:nvSpPr>
            <p:cNvPr id="24602" name="AutoShape 7"/>
            <p:cNvSpPr>
              <a:spLocks noChangeArrowheads="1"/>
            </p:cNvSpPr>
            <p:nvPr/>
          </p:nvSpPr>
          <p:spPr bwMode="auto">
            <a:xfrm>
              <a:off x="2400" y="2688"/>
              <a:ext cx="192" cy="192"/>
            </a:xfrm>
            <a:prstGeom prst="curvedRightArrow">
              <a:avLst>
                <a:gd name="adj1" fmla="val 20000"/>
                <a:gd name="adj2" fmla="val 40000"/>
                <a:gd name="adj3" fmla="val 33333"/>
              </a:avLst>
            </a:prstGeom>
            <a:solidFill>
              <a:srgbClr val="009900"/>
            </a:solidFill>
            <a:ln w="9525">
              <a:solidFill>
                <a:schemeClr val="tx2"/>
              </a:solidFill>
              <a:miter lim="800000"/>
              <a:headEnd/>
              <a:tailEnd/>
            </a:ln>
          </p:spPr>
          <p:txBody>
            <a:bodyPr wrap="none" anchor="ctr">
              <a:spAutoFit/>
            </a:bodyPr>
            <a:lstStyle/>
            <a:p>
              <a:endParaRPr lang="en-IN"/>
            </a:p>
          </p:txBody>
        </p:sp>
        <p:sp>
          <p:nvSpPr>
            <p:cNvPr id="24603" name="AutoShape 8"/>
            <p:cNvSpPr>
              <a:spLocks noChangeArrowheads="1"/>
            </p:cNvSpPr>
            <p:nvPr/>
          </p:nvSpPr>
          <p:spPr bwMode="auto">
            <a:xfrm rot="10241114">
              <a:off x="2640" y="2640"/>
              <a:ext cx="192" cy="192"/>
            </a:xfrm>
            <a:prstGeom prst="curvedRightArrow">
              <a:avLst>
                <a:gd name="adj1" fmla="val 20000"/>
                <a:gd name="adj2" fmla="val 40000"/>
                <a:gd name="adj3" fmla="val 33333"/>
              </a:avLst>
            </a:prstGeom>
            <a:solidFill>
              <a:srgbClr val="009900"/>
            </a:solidFill>
            <a:ln w="9525">
              <a:solidFill>
                <a:schemeClr val="tx2"/>
              </a:solidFill>
              <a:miter lim="800000"/>
              <a:headEnd/>
              <a:tailEnd/>
            </a:ln>
          </p:spPr>
          <p:txBody>
            <a:bodyPr wrap="none" anchor="ctr">
              <a:spAutoFit/>
            </a:bodyPr>
            <a:lstStyle/>
            <a:p>
              <a:endParaRPr lang="en-IN"/>
            </a:p>
          </p:txBody>
        </p:sp>
      </p:grpSp>
      <p:sp>
        <p:nvSpPr>
          <p:cNvPr id="38921" name="AutoShape 9"/>
          <p:cNvSpPr>
            <a:spLocks noChangeArrowheads="1"/>
          </p:cNvSpPr>
          <p:nvPr/>
        </p:nvSpPr>
        <p:spPr bwMode="auto">
          <a:xfrm rot="-970466">
            <a:off x="4449763" y="2555875"/>
            <a:ext cx="381000" cy="990600"/>
          </a:xfrm>
          <a:prstGeom prst="downArrow">
            <a:avLst>
              <a:gd name="adj1" fmla="val 50000"/>
              <a:gd name="adj2" fmla="val 65000"/>
            </a:avLst>
          </a:prstGeom>
          <a:solidFill>
            <a:srgbClr val="FF0000"/>
          </a:solidFill>
          <a:ln w="12700">
            <a:solidFill>
              <a:srgbClr val="FF3300"/>
            </a:solidFill>
            <a:miter lim="800000"/>
            <a:headEnd type="none" w="sm" len="sm"/>
            <a:tailEnd type="none" w="sm" len="sm"/>
          </a:ln>
        </p:spPr>
        <p:txBody>
          <a:bodyPr wrap="none" anchor="ctr"/>
          <a:lstStyle/>
          <a:p>
            <a:pPr algn="ctr">
              <a:lnSpc>
                <a:spcPct val="90000"/>
              </a:lnSpc>
            </a:pPr>
            <a:endParaRPr lang="en-US" b="1"/>
          </a:p>
        </p:txBody>
      </p:sp>
      <p:sp>
        <p:nvSpPr>
          <p:cNvPr id="38922" name="Text Box 10"/>
          <p:cNvSpPr txBox="1">
            <a:spLocks noChangeArrowheads="1"/>
          </p:cNvSpPr>
          <p:nvPr/>
        </p:nvSpPr>
        <p:spPr bwMode="auto">
          <a:xfrm>
            <a:off x="5487988" y="1600200"/>
            <a:ext cx="1370012" cy="711200"/>
          </a:xfrm>
          <a:prstGeom prst="rect">
            <a:avLst/>
          </a:prstGeom>
          <a:solidFill>
            <a:srgbClr val="FF0000"/>
          </a:solidFill>
          <a:ln w="9525">
            <a:solidFill>
              <a:schemeClr val="tx1"/>
            </a:solidFill>
            <a:miter lim="800000"/>
            <a:headEnd/>
            <a:tailEnd/>
          </a:ln>
        </p:spPr>
        <p:txBody>
          <a:bodyPr wrap="none">
            <a:spAutoFit/>
          </a:bodyPr>
          <a:lstStyle/>
          <a:p>
            <a:pPr eaLnBrk="1" hangingPunct="1"/>
            <a:r>
              <a:rPr lang="en-US" sz="2000" b="1">
                <a:latin typeface="Microsoft Sans Serif" pitchFamily="34" charset="0"/>
              </a:rPr>
              <a:t>L Atrio-</a:t>
            </a:r>
          </a:p>
          <a:p>
            <a:pPr eaLnBrk="1" hangingPunct="1"/>
            <a:r>
              <a:rPr lang="en-US" sz="2000" b="1">
                <a:latin typeface="Microsoft Sans Serif" pitchFamily="34" charset="0"/>
              </a:rPr>
              <a:t>ventricular</a:t>
            </a:r>
          </a:p>
        </p:txBody>
      </p:sp>
      <p:sp>
        <p:nvSpPr>
          <p:cNvPr id="38923" name="Text Box 11"/>
          <p:cNvSpPr txBox="1">
            <a:spLocks noChangeArrowheads="1"/>
          </p:cNvSpPr>
          <p:nvPr/>
        </p:nvSpPr>
        <p:spPr bwMode="auto">
          <a:xfrm>
            <a:off x="6324600" y="5029200"/>
            <a:ext cx="1370013" cy="711200"/>
          </a:xfrm>
          <a:prstGeom prst="rect">
            <a:avLst/>
          </a:prstGeom>
          <a:solidFill>
            <a:srgbClr val="008000"/>
          </a:solidFill>
          <a:ln w="9525">
            <a:solidFill>
              <a:schemeClr val="tx1"/>
            </a:solidFill>
            <a:miter lim="800000"/>
            <a:headEnd/>
            <a:tailEnd/>
          </a:ln>
        </p:spPr>
        <p:txBody>
          <a:bodyPr wrap="none">
            <a:spAutoFit/>
          </a:bodyPr>
          <a:lstStyle/>
          <a:p>
            <a:pPr eaLnBrk="1" hangingPunct="1"/>
            <a:r>
              <a:rPr lang="en-US" sz="2000" b="1">
                <a:solidFill>
                  <a:schemeClr val="bg1"/>
                </a:solidFill>
                <a:latin typeface="Microsoft Sans Serif" pitchFamily="34" charset="0"/>
              </a:rPr>
              <a:t>Inter-</a:t>
            </a:r>
          </a:p>
          <a:p>
            <a:pPr eaLnBrk="1" hangingPunct="1"/>
            <a:r>
              <a:rPr lang="en-US" sz="2000" b="1">
                <a:solidFill>
                  <a:schemeClr val="bg1"/>
                </a:solidFill>
                <a:latin typeface="Microsoft Sans Serif" pitchFamily="34" charset="0"/>
              </a:rPr>
              <a:t>ventricular</a:t>
            </a:r>
          </a:p>
        </p:txBody>
      </p:sp>
      <p:sp>
        <p:nvSpPr>
          <p:cNvPr id="38924" name="Text Box 12"/>
          <p:cNvSpPr txBox="1">
            <a:spLocks noChangeArrowheads="1"/>
          </p:cNvSpPr>
          <p:nvPr/>
        </p:nvSpPr>
        <p:spPr bwMode="auto">
          <a:xfrm>
            <a:off x="6096000" y="3962400"/>
            <a:ext cx="1370013" cy="711200"/>
          </a:xfrm>
          <a:prstGeom prst="rect">
            <a:avLst/>
          </a:prstGeom>
          <a:solidFill>
            <a:srgbClr val="008000"/>
          </a:solidFill>
          <a:ln w="9525">
            <a:solidFill>
              <a:schemeClr val="tx1"/>
            </a:solidFill>
            <a:miter lim="800000"/>
            <a:headEnd/>
            <a:tailEnd/>
          </a:ln>
        </p:spPr>
        <p:txBody>
          <a:bodyPr wrap="none">
            <a:spAutoFit/>
          </a:bodyPr>
          <a:lstStyle/>
          <a:p>
            <a:pPr eaLnBrk="1" hangingPunct="1"/>
            <a:r>
              <a:rPr lang="en-US" sz="2000" b="1">
                <a:solidFill>
                  <a:schemeClr val="bg1"/>
                </a:solidFill>
                <a:latin typeface="Microsoft Sans Serif" pitchFamily="34" charset="0"/>
              </a:rPr>
              <a:t>Intra-Left</a:t>
            </a:r>
          </a:p>
          <a:p>
            <a:pPr eaLnBrk="1" hangingPunct="1"/>
            <a:r>
              <a:rPr lang="en-US" sz="2000" b="1">
                <a:solidFill>
                  <a:schemeClr val="bg1"/>
                </a:solidFill>
                <a:latin typeface="Microsoft Sans Serif" pitchFamily="34" charset="0"/>
              </a:rPr>
              <a:t>ventricular</a:t>
            </a:r>
          </a:p>
        </p:txBody>
      </p:sp>
      <p:sp>
        <p:nvSpPr>
          <p:cNvPr id="38925" name="AutoShape 13"/>
          <p:cNvSpPr>
            <a:spLocks noChangeArrowheads="1"/>
          </p:cNvSpPr>
          <p:nvPr/>
        </p:nvSpPr>
        <p:spPr bwMode="auto">
          <a:xfrm rot="-2211363">
            <a:off x="3111500" y="3238500"/>
            <a:ext cx="381000" cy="860425"/>
          </a:xfrm>
          <a:prstGeom prst="downArrow">
            <a:avLst>
              <a:gd name="adj1" fmla="val 50000"/>
              <a:gd name="adj2" fmla="val 56458"/>
            </a:avLst>
          </a:prstGeom>
          <a:solidFill>
            <a:srgbClr val="FF0000"/>
          </a:solidFill>
          <a:ln w="12700">
            <a:solidFill>
              <a:srgbClr val="FF3300"/>
            </a:solidFill>
            <a:miter lim="800000"/>
            <a:headEnd type="none" w="sm" len="sm"/>
            <a:tailEnd type="none" w="sm" len="sm"/>
          </a:ln>
        </p:spPr>
        <p:txBody>
          <a:bodyPr wrap="none" anchor="ctr"/>
          <a:lstStyle/>
          <a:p>
            <a:pPr algn="ctr">
              <a:lnSpc>
                <a:spcPct val="90000"/>
              </a:lnSpc>
            </a:pPr>
            <a:endParaRPr lang="en-US" b="1"/>
          </a:p>
        </p:txBody>
      </p:sp>
      <p:sp>
        <p:nvSpPr>
          <p:cNvPr id="38926" name="Line 14"/>
          <p:cNvSpPr>
            <a:spLocks noChangeShapeType="1"/>
          </p:cNvSpPr>
          <p:nvPr/>
        </p:nvSpPr>
        <p:spPr bwMode="auto">
          <a:xfrm flipV="1">
            <a:off x="4649788" y="2286000"/>
            <a:ext cx="836612" cy="685800"/>
          </a:xfrm>
          <a:prstGeom prst="line">
            <a:avLst/>
          </a:prstGeom>
          <a:noFill/>
          <a:ln w="28575">
            <a:solidFill>
              <a:srgbClr val="FF0000"/>
            </a:solidFill>
            <a:round/>
            <a:headEnd/>
            <a:tailEnd type="arrow" w="med" len="med"/>
          </a:ln>
        </p:spPr>
        <p:txBody>
          <a:bodyPr/>
          <a:lstStyle/>
          <a:p>
            <a:endParaRPr lang="en-IN"/>
          </a:p>
        </p:txBody>
      </p:sp>
      <p:sp>
        <p:nvSpPr>
          <p:cNvPr id="38927" name="Line 15"/>
          <p:cNvSpPr>
            <a:spLocks noChangeShapeType="1"/>
          </p:cNvSpPr>
          <p:nvPr/>
        </p:nvSpPr>
        <p:spPr bwMode="auto">
          <a:xfrm>
            <a:off x="5106988" y="3657600"/>
            <a:ext cx="989012" cy="304800"/>
          </a:xfrm>
          <a:prstGeom prst="line">
            <a:avLst/>
          </a:prstGeom>
          <a:noFill/>
          <a:ln w="28575">
            <a:solidFill>
              <a:srgbClr val="008000"/>
            </a:solidFill>
            <a:round/>
            <a:headEnd/>
            <a:tailEnd type="arrow" w="med" len="med"/>
          </a:ln>
        </p:spPr>
        <p:txBody>
          <a:bodyPr/>
          <a:lstStyle/>
          <a:p>
            <a:endParaRPr lang="en-IN"/>
          </a:p>
        </p:txBody>
      </p:sp>
      <p:sp>
        <p:nvSpPr>
          <p:cNvPr id="24588" name="Text Box 16"/>
          <p:cNvSpPr txBox="1">
            <a:spLocks noChangeArrowheads="1"/>
          </p:cNvSpPr>
          <p:nvPr/>
        </p:nvSpPr>
        <p:spPr bwMode="auto">
          <a:xfrm>
            <a:off x="2554288" y="6248400"/>
            <a:ext cx="3846512" cy="304800"/>
          </a:xfrm>
          <a:prstGeom prst="rect">
            <a:avLst/>
          </a:prstGeom>
          <a:noFill/>
          <a:ln w="9525">
            <a:noFill/>
            <a:miter lim="800000"/>
            <a:headEnd/>
            <a:tailEnd/>
          </a:ln>
        </p:spPr>
        <p:txBody>
          <a:bodyPr wrap="none">
            <a:spAutoFit/>
          </a:bodyPr>
          <a:lstStyle/>
          <a:p>
            <a:pPr eaLnBrk="1" hangingPunct="1"/>
            <a:r>
              <a:rPr lang="en-US" sz="1400">
                <a:cs typeface="Times New Roman" pitchFamily="18" charset="0"/>
              </a:rPr>
              <a:t>Cazeau, et al.</a:t>
            </a:r>
            <a:r>
              <a:rPr lang="en-US" sz="1400" i="1">
                <a:cs typeface="Times New Roman" pitchFamily="18" charset="0"/>
              </a:rPr>
              <a:t> PACE</a:t>
            </a:r>
            <a:r>
              <a:rPr lang="en-US" sz="1400">
                <a:cs typeface="Times New Roman" pitchFamily="18" charset="0"/>
              </a:rPr>
              <a:t> 2003; 26[Pt. II]: 137–143</a:t>
            </a:r>
            <a:r>
              <a:rPr lang="en-US" sz="1400">
                <a:latin typeface="Times New Roman" pitchFamily="18" charset="0"/>
              </a:rPr>
              <a:t> </a:t>
            </a:r>
          </a:p>
        </p:txBody>
      </p:sp>
      <p:pic>
        <p:nvPicPr>
          <p:cNvPr id="24589" name="Picture 17" descr="FigureHA2B"/>
          <p:cNvPicPr>
            <a:picLocks noChangeAspect="1" noChangeArrowheads="1"/>
          </p:cNvPicPr>
          <p:nvPr/>
        </p:nvPicPr>
        <p:blipFill>
          <a:blip r:embed="rId3">
            <a:clrChange>
              <a:clrFrom>
                <a:srgbClr val="F8F8F8"/>
              </a:clrFrom>
              <a:clrTo>
                <a:srgbClr val="F8F8F8">
                  <a:alpha val="0"/>
                </a:srgbClr>
              </a:clrTo>
            </a:clrChange>
          </a:blip>
          <a:srcRect l="84285" t="89130" r="858" b="656"/>
          <a:stretch>
            <a:fillRect/>
          </a:stretch>
        </p:blipFill>
        <p:spPr bwMode="auto">
          <a:xfrm>
            <a:off x="2754313" y="5257800"/>
            <a:ext cx="762000" cy="550863"/>
          </a:xfrm>
          <a:prstGeom prst="rect">
            <a:avLst/>
          </a:prstGeom>
          <a:noFill/>
          <a:ln w="9525">
            <a:noFill/>
            <a:miter lim="800000"/>
            <a:headEnd/>
            <a:tailEnd/>
          </a:ln>
        </p:spPr>
      </p:pic>
      <p:sp>
        <p:nvSpPr>
          <p:cNvPr id="38930" name="AutoShape 18"/>
          <p:cNvSpPr>
            <a:spLocks noChangeArrowheads="1"/>
          </p:cNvSpPr>
          <p:nvPr/>
        </p:nvSpPr>
        <p:spPr bwMode="auto">
          <a:xfrm rot="-748731">
            <a:off x="3744913" y="4308475"/>
            <a:ext cx="1371600" cy="228600"/>
          </a:xfrm>
          <a:prstGeom prst="leftRightArrow">
            <a:avLst>
              <a:gd name="adj1" fmla="val 50000"/>
              <a:gd name="adj2" fmla="val 120000"/>
            </a:avLst>
          </a:prstGeom>
          <a:solidFill>
            <a:srgbClr val="008000"/>
          </a:solidFill>
          <a:ln w="9525">
            <a:solidFill>
              <a:schemeClr val="bg1"/>
            </a:solidFill>
            <a:miter lim="800000"/>
            <a:headEnd/>
            <a:tailEnd/>
          </a:ln>
        </p:spPr>
        <p:txBody>
          <a:bodyPr wrap="none" anchor="ctr"/>
          <a:lstStyle/>
          <a:p>
            <a:endParaRPr lang="en-IN"/>
          </a:p>
        </p:txBody>
      </p:sp>
      <p:sp>
        <p:nvSpPr>
          <p:cNvPr id="38931" name="Text Box 19"/>
          <p:cNvSpPr txBox="1">
            <a:spLocks noChangeArrowheads="1"/>
          </p:cNvSpPr>
          <p:nvPr/>
        </p:nvSpPr>
        <p:spPr bwMode="auto">
          <a:xfrm>
            <a:off x="1676400" y="1676400"/>
            <a:ext cx="1343025" cy="406400"/>
          </a:xfrm>
          <a:prstGeom prst="rect">
            <a:avLst/>
          </a:prstGeom>
          <a:solidFill>
            <a:srgbClr val="008000"/>
          </a:solidFill>
          <a:ln w="9525">
            <a:solidFill>
              <a:schemeClr val="tx1"/>
            </a:solidFill>
            <a:miter lim="800000"/>
            <a:headEnd/>
            <a:tailEnd/>
          </a:ln>
        </p:spPr>
        <p:txBody>
          <a:bodyPr wrap="none">
            <a:spAutoFit/>
          </a:bodyPr>
          <a:lstStyle/>
          <a:p>
            <a:pPr eaLnBrk="1" hangingPunct="1"/>
            <a:r>
              <a:rPr lang="en-US" sz="2000" b="1">
                <a:solidFill>
                  <a:schemeClr val="bg1"/>
                </a:solidFill>
                <a:latin typeface="Microsoft Sans Serif" pitchFamily="34" charset="0"/>
              </a:rPr>
              <a:t>Inter-atrial</a:t>
            </a:r>
          </a:p>
        </p:txBody>
      </p:sp>
      <p:sp>
        <p:nvSpPr>
          <p:cNvPr id="38932" name="Line 20"/>
          <p:cNvSpPr>
            <a:spLocks noChangeShapeType="1"/>
          </p:cNvSpPr>
          <p:nvPr/>
        </p:nvSpPr>
        <p:spPr bwMode="auto">
          <a:xfrm flipH="1" flipV="1">
            <a:off x="3048000" y="2133600"/>
            <a:ext cx="609600" cy="762000"/>
          </a:xfrm>
          <a:prstGeom prst="line">
            <a:avLst/>
          </a:prstGeom>
          <a:noFill/>
          <a:ln w="28575">
            <a:solidFill>
              <a:srgbClr val="008000"/>
            </a:solidFill>
            <a:round/>
            <a:headEnd/>
            <a:tailEnd type="arrow" w="med" len="med"/>
          </a:ln>
        </p:spPr>
        <p:txBody>
          <a:bodyPr/>
          <a:lstStyle/>
          <a:p>
            <a:endParaRPr lang="en-IN"/>
          </a:p>
        </p:txBody>
      </p:sp>
      <p:sp>
        <p:nvSpPr>
          <p:cNvPr id="38933" name="Line 21"/>
          <p:cNvSpPr>
            <a:spLocks noChangeShapeType="1"/>
          </p:cNvSpPr>
          <p:nvPr/>
        </p:nvSpPr>
        <p:spPr bwMode="auto">
          <a:xfrm>
            <a:off x="4878388" y="4343400"/>
            <a:ext cx="1446212" cy="685800"/>
          </a:xfrm>
          <a:prstGeom prst="line">
            <a:avLst/>
          </a:prstGeom>
          <a:noFill/>
          <a:ln w="28575">
            <a:solidFill>
              <a:srgbClr val="008000"/>
            </a:solidFill>
            <a:round/>
            <a:headEnd/>
            <a:tailEnd type="arrow" w="med" len="med"/>
          </a:ln>
        </p:spPr>
        <p:txBody>
          <a:bodyPr/>
          <a:lstStyle/>
          <a:p>
            <a:endParaRPr lang="en-IN"/>
          </a:p>
        </p:txBody>
      </p:sp>
      <p:grpSp>
        <p:nvGrpSpPr>
          <p:cNvPr id="4" name="Group 22"/>
          <p:cNvGrpSpPr>
            <a:grpSpLocks/>
          </p:cNvGrpSpPr>
          <p:nvPr/>
        </p:nvGrpSpPr>
        <p:grpSpPr bwMode="auto">
          <a:xfrm>
            <a:off x="4038600" y="2638425"/>
            <a:ext cx="914400" cy="533400"/>
            <a:chOff x="2400" y="2640"/>
            <a:chExt cx="432" cy="240"/>
          </a:xfrm>
        </p:grpSpPr>
        <p:sp>
          <p:nvSpPr>
            <p:cNvPr id="24600" name="AutoShape 23"/>
            <p:cNvSpPr>
              <a:spLocks noChangeArrowheads="1"/>
            </p:cNvSpPr>
            <p:nvPr/>
          </p:nvSpPr>
          <p:spPr bwMode="auto">
            <a:xfrm>
              <a:off x="2400" y="2688"/>
              <a:ext cx="192" cy="192"/>
            </a:xfrm>
            <a:prstGeom prst="curvedRightArrow">
              <a:avLst>
                <a:gd name="adj1" fmla="val 20000"/>
                <a:gd name="adj2" fmla="val 40000"/>
                <a:gd name="adj3" fmla="val 33333"/>
              </a:avLst>
            </a:prstGeom>
            <a:solidFill>
              <a:srgbClr val="009900"/>
            </a:solidFill>
            <a:ln w="12700">
              <a:solidFill>
                <a:schemeClr val="bg1"/>
              </a:solidFill>
              <a:miter lim="800000"/>
              <a:headEnd/>
              <a:tailEnd/>
            </a:ln>
          </p:spPr>
          <p:txBody>
            <a:bodyPr wrap="none" anchor="ctr">
              <a:spAutoFit/>
            </a:bodyPr>
            <a:lstStyle/>
            <a:p>
              <a:endParaRPr lang="en-IN"/>
            </a:p>
          </p:txBody>
        </p:sp>
        <p:sp>
          <p:nvSpPr>
            <p:cNvPr id="24601" name="AutoShape 24"/>
            <p:cNvSpPr>
              <a:spLocks noChangeArrowheads="1"/>
            </p:cNvSpPr>
            <p:nvPr/>
          </p:nvSpPr>
          <p:spPr bwMode="auto">
            <a:xfrm rot="10241114">
              <a:off x="2640" y="2640"/>
              <a:ext cx="192" cy="192"/>
            </a:xfrm>
            <a:prstGeom prst="curvedRightArrow">
              <a:avLst>
                <a:gd name="adj1" fmla="val 20000"/>
                <a:gd name="adj2" fmla="val 40000"/>
                <a:gd name="adj3" fmla="val 33333"/>
              </a:avLst>
            </a:prstGeom>
            <a:solidFill>
              <a:srgbClr val="009900"/>
            </a:solidFill>
            <a:ln w="12700">
              <a:solidFill>
                <a:schemeClr val="bg1"/>
              </a:solidFill>
              <a:miter lim="800000"/>
              <a:headEnd/>
              <a:tailEnd/>
            </a:ln>
          </p:spPr>
          <p:txBody>
            <a:bodyPr wrap="none" anchor="ctr">
              <a:spAutoFit/>
            </a:bodyPr>
            <a:lstStyle/>
            <a:p>
              <a:endParaRPr lang="en-IN"/>
            </a:p>
          </p:txBody>
        </p:sp>
      </p:grpSp>
      <p:sp>
        <p:nvSpPr>
          <p:cNvPr id="38937" name="Text Box 25"/>
          <p:cNvSpPr txBox="1">
            <a:spLocks noChangeArrowheads="1"/>
          </p:cNvSpPr>
          <p:nvPr/>
        </p:nvSpPr>
        <p:spPr bwMode="auto">
          <a:xfrm>
            <a:off x="6781800" y="2971800"/>
            <a:ext cx="1390650" cy="600075"/>
          </a:xfrm>
          <a:prstGeom prst="rect">
            <a:avLst/>
          </a:prstGeom>
          <a:solidFill>
            <a:srgbClr val="008000"/>
          </a:solidFill>
          <a:ln w="12700">
            <a:solidFill>
              <a:schemeClr val="tx1"/>
            </a:solidFill>
            <a:miter lim="800000"/>
            <a:headEnd type="none" w="sm" len="sm"/>
            <a:tailEnd type="none" w="sm" len="sm"/>
          </a:ln>
        </p:spPr>
        <p:txBody>
          <a:bodyPr>
            <a:spAutoFit/>
          </a:bodyPr>
          <a:lstStyle/>
          <a:p>
            <a:pPr>
              <a:lnSpc>
                <a:spcPct val="90000"/>
              </a:lnSpc>
            </a:pPr>
            <a:r>
              <a:rPr lang="en-US" b="1">
                <a:solidFill>
                  <a:schemeClr val="bg1"/>
                </a:solidFill>
              </a:rPr>
              <a:t>Intra-atrial</a:t>
            </a:r>
          </a:p>
          <a:p>
            <a:pPr>
              <a:lnSpc>
                <a:spcPct val="90000"/>
              </a:lnSpc>
            </a:pPr>
            <a:r>
              <a:rPr lang="en-US" b="1">
                <a:solidFill>
                  <a:schemeClr val="bg1"/>
                </a:solidFill>
              </a:rPr>
              <a:t>Synchrony</a:t>
            </a:r>
          </a:p>
        </p:txBody>
      </p:sp>
      <p:sp>
        <p:nvSpPr>
          <p:cNvPr id="38938" name="Line 26"/>
          <p:cNvSpPr>
            <a:spLocks noChangeShapeType="1"/>
          </p:cNvSpPr>
          <p:nvPr/>
        </p:nvSpPr>
        <p:spPr bwMode="auto">
          <a:xfrm>
            <a:off x="4800600" y="3019425"/>
            <a:ext cx="1981200" cy="257175"/>
          </a:xfrm>
          <a:prstGeom prst="line">
            <a:avLst/>
          </a:prstGeom>
          <a:noFill/>
          <a:ln w="38100">
            <a:solidFill>
              <a:srgbClr val="008000"/>
            </a:solidFill>
            <a:round/>
            <a:headEnd/>
            <a:tailEnd type="arrow" w="med" len="med"/>
          </a:ln>
        </p:spPr>
        <p:txBody>
          <a:bodyPr/>
          <a:lstStyle/>
          <a:p>
            <a:endParaRPr lang="en-IN"/>
          </a:p>
        </p:txBody>
      </p:sp>
      <p:sp>
        <p:nvSpPr>
          <p:cNvPr id="38939" name="AutoShape 27"/>
          <p:cNvSpPr>
            <a:spLocks noChangeArrowheads="1"/>
          </p:cNvSpPr>
          <p:nvPr/>
        </p:nvSpPr>
        <p:spPr bwMode="auto">
          <a:xfrm rot="-1562075">
            <a:off x="3060700" y="2847975"/>
            <a:ext cx="1447800" cy="228600"/>
          </a:xfrm>
          <a:prstGeom prst="leftRightArrow">
            <a:avLst>
              <a:gd name="adj1" fmla="val 50000"/>
              <a:gd name="adj2" fmla="val 126667"/>
            </a:avLst>
          </a:prstGeom>
          <a:solidFill>
            <a:srgbClr val="008000"/>
          </a:solidFill>
          <a:ln w="9525">
            <a:solidFill>
              <a:schemeClr val="bg1"/>
            </a:solidFill>
            <a:miter lim="800000"/>
            <a:headEnd/>
            <a:tailEnd/>
          </a:ln>
        </p:spPr>
        <p:txBody>
          <a:bodyPr wrap="none" anchor="ctr"/>
          <a:lstStyle/>
          <a:p>
            <a:endParaRPr lang="en-IN"/>
          </a:p>
        </p:txBody>
      </p:sp>
      <p:sp>
        <p:nvSpPr>
          <p:cNvPr id="38940" name="Text Box 28"/>
          <p:cNvSpPr txBox="1">
            <a:spLocks noChangeArrowheads="1"/>
          </p:cNvSpPr>
          <p:nvPr/>
        </p:nvSpPr>
        <p:spPr bwMode="auto">
          <a:xfrm>
            <a:off x="609600" y="4165600"/>
            <a:ext cx="1370013" cy="711200"/>
          </a:xfrm>
          <a:prstGeom prst="rect">
            <a:avLst/>
          </a:prstGeom>
          <a:solidFill>
            <a:srgbClr val="FF0000"/>
          </a:solidFill>
          <a:ln w="9525">
            <a:solidFill>
              <a:schemeClr val="tx1"/>
            </a:solidFill>
            <a:miter lim="800000"/>
            <a:headEnd/>
            <a:tailEnd/>
          </a:ln>
        </p:spPr>
        <p:txBody>
          <a:bodyPr wrap="none">
            <a:spAutoFit/>
          </a:bodyPr>
          <a:lstStyle/>
          <a:p>
            <a:pPr eaLnBrk="1" hangingPunct="1"/>
            <a:r>
              <a:rPr lang="en-US" sz="2000" b="1">
                <a:latin typeface="Microsoft Sans Serif" pitchFamily="34" charset="0"/>
              </a:rPr>
              <a:t>R Atrio-</a:t>
            </a:r>
          </a:p>
          <a:p>
            <a:pPr eaLnBrk="1" hangingPunct="1"/>
            <a:r>
              <a:rPr lang="en-US" sz="2000" b="1">
                <a:latin typeface="Microsoft Sans Serif" pitchFamily="34" charset="0"/>
              </a:rPr>
              <a:t>ventricular</a:t>
            </a:r>
          </a:p>
        </p:txBody>
      </p:sp>
      <p:sp>
        <p:nvSpPr>
          <p:cNvPr id="38941" name="Line 29"/>
          <p:cNvSpPr>
            <a:spLocks noChangeShapeType="1"/>
          </p:cNvSpPr>
          <p:nvPr/>
        </p:nvSpPr>
        <p:spPr bwMode="auto">
          <a:xfrm flipH="1">
            <a:off x="1981200" y="3581400"/>
            <a:ext cx="1219200" cy="609600"/>
          </a:xfrm>
          <a:prstGeom prst="line">
            <a:avLst/>
          </a:prstGeom>
          <a:noFill/>
          <a:ln w="28575">
            <a:solidFill>
              <a:srgbClr val="FF0000"/>
            </a:solidFill>
            <a:round/>
            <a:headEnd/>
            <a:tailEnd type="arrow" w="med" len="med"/>
          </a:ln>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fade">
                                      <p:cBhvr>
                                        <p:cTn id="7" dur="500"/>
                                        <p:tgtEl>
                                          <p:spTgt spid="389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21"/>
                                        </p:tgtEl>
                                        <p:attrNameLst>
                                          <p:attrName>style.visibility</p:attrName>
                                        </p:attrNameLst>
                                      </p:cBhvr>
                                      <p:to>
                                        <p:strVal val="visible"/>
                                      </p:to>
                                    </p:set>
                                    <p:animEffect transition="in" filter="fade">
                                      <p:cBhvr>
                                        <p:cTn id="10" dur="500"/>
                                        <p:tgtEl>
                                          <p:spTgt spid="389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26"/>
                                        </p:tgtEl>
                                        <p:attrNameLst>
                                          <p:attrName>style.visibility</p:attrName>
                                        </p:attrNameLst>
                                      </p:cBhvr>
                                      <p:to>
                                        <p:strVal val="visible"/>
                                      </p:to>
                                    </p:set>
                                    <p:animEffect transition="in" filter="fade">
                                      <p:cBhvr>
                                        <p:cTn id="13" dur="500"/>
                                        <p:tgtEl>
                                          <p:spTgt spid="389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41"/>
                                        </p:tgtEl>
                                        <p:attrNameLst>
                                          <p:attrName>style.visibility</p:attrName>
                                        </p:attrNameLst>
                                      </p:cBhvr>
                                      <p:to>
                                        <p:strVal val="visible"/>
                                      </p:to>
                                    </p:set>
                                    <p:animEffect transition="in" filter="fade">
                                      <p:cBhvr>
                                        <p:cTn id="16" dur="500"/>
                                        <p:tgtEl>
                                          <p:spTgt spid="389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940"/>
                                        </p:tgtEl>
                                        <p:attrNameLst>
                                          <p:attrName>style.visibility</p:attrName>
                                        </p:attrNameLst>
                                      </p:cBhvr>
                                      <p:to>
                                        <p:strVal val="visible"/>
                                      </p:to>
                                    </p:set>
                                    <p:animEffect transition="in" filter="fade">
                                      <p:cBhvr>
                                        <p:cTn id="19" dur="500"/>
                                        <p:tgtEl>
                                          <p:spTgt spid="389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922"/>
                                        </p:tgtEl>
                                        <p:attrNameLst>
                                          <p:attrName>style.visibility</p:attrName>
                                        </p:attrNameLst>
                                      </p:cBhvr>
                                      <p:to>
                                        <p:strVal val="visible"/>
                                      </p:to>
                                    </p:set>
                                    <p:animEffect transition="in" filter="fade">
                                      <p:cBhvr>
                                        <p:cTn id="22" dur="500"/>
                                        <p:tgtEl>
                                          <p:spTgt spid="389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39"/>
                                        </p:tgtEl>
                                        <p:attrNameLst>
                                          <p:attrName>style.visibility</p:attrName>
                                        </p:attrNameLst>
                                      </p:cBhvr>
                                      <p:to>
                                        <p:strVal val="visible"/>
                                      </p:to>
                                    </p:set>
                                    <p:animEffect transition="in" filter="fade">
                                      <p:cBhvr>
                                        <p:cTn id="27" dur="500"/>
                                        <p:tgtEl>
                                          <p:spTgt spid="389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932"/>
                                        </p:tgtEl>
                                        <p:attrNameLst>
                                          <p:attrName>style.visibility</p:attrName>
                                        </p:attrNameLst>
                                      </p:cBhvr>
                                      <p:to>
                                        <p:strVal val="visible"/>
                                      </p:to>
                                    </p:set>
                                    <p:animEffect transition="in" filter="fade">
                                      <p:cBhvr>
                                        <p:cTn id="30" dur="500"/>
                                        <p:tgtEl>
                                          <p:spTgt spid="389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931"/>
                                        </p:tgtEl>
                                        <p:attrNameLst>
                                          <p:attrName>style.visibility</p:attrName>
                                        </p:attrNameLst>
                                      </p:cBhvr>
                                      <p:to>
                                        <p:strVal val="visible"/>
                                      </p:to>
                                    </p:set>
                                    <p:animEffect transition="in" filter="fade">
                                      <p:cBhvr>
                                        <p:cTn id="33" dur="500"/>
                                        <p:tgtEl>
                                          <p:spTgt spid="389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0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938"/>
                                        </p:tgtEl>
                                        <p:attrNameLst>
                                          <p:attrName>style.visibility</p:attrName>
                                        </p:attrNameLst>
                                      </p:cBhvr>
                                      <p:to>
                                        <p:strVal val="visible"/>
                                      </p:to>
                                    </p:set>
                                    <p:animEffect transition="in" filter="fade">
                                      <p:cBhvr>
                                        <p:cTn id="41" dur="2000"/>
                                        <p:tgtEl>
                                          <p:spTgt spid="389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937"/>
                                        </p:tgtEl>
                                        <p:attrNameLst>
                                          <p:attrName>style.visibility</p:attrName>
                                        </p:attrNameLst>
                                      </p:cBhvr>
                                      <p:to>
                                        <p:strVal val="visible"/>
                                      </p:to>
                                    </p:set>
                                    <p:animEffect transition="in" filter="fade">
                                      <p:cBhvr>
                                        <p:cTn id="44" dur="2000"/>
                                        <p:tgtEl>
                                          <p:spTgt spid="389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930"/>
                                        </p:tgtEl>
                                        <p:attrNameLst>
                                          <p:attrName>style.visibility</p:attrName>
                                        </p:attrNameLst>
                                      </p:cBhvr>
                                      <p:to>
                                        <p:strVal val="visible"/>
                                      </p:to>
                                    </p:set>
                                    <p:animEffect transition="in" filter="fade">
                                      <p:cBhvr>
                                        <p:cTn id="49" dur="500"/>
                                        <p:tgtEl>
                                          <p:spTgt spid="389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923"/>
                                        </p:tgtEl>
                                        <p:attrNameLst>
                                          <p:attrName>style.visibility</p:attrName>
                                        </p:attrNameLst>
                                      </p:cBhvr>
                                      <p:to>
                                        <p:strVal val="visible"/>
                                      </p:to>
                                    </p:set>
                                    <p:animEffect transition="in" filter="fade">
                                      <p:cBhvr>
                                        <p:cTn id="52" dur="500"/>
                                        <p:tgtEl>
                                          <p:spTgt spid="389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933"/>
                                        </p:tgtEl>
                                        <p:attrNameLst>
                                          <p:attrName>style.visibility</p:attrName>
                                        </p:attrNameLst>
                                      </p:cBhvr>
                                      <p:to>
                                        <p:strVal val="visible"/>
                                      </p:to>
                                    </p:set>
                                    <p:animEffect transition="in" filter="fade">
                                      <p:cBhvr>
                                        <p:cTn id="55" dur="500"/>
                                        <p:tgtEl>
                                          <p:spTgt spid="389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924"/>
                                        </p:tgtEl>
                                        <p:attrNameLst>
                                          <p:attrName>style.visibility</p:attrName>
                                        </p:attrNameLst>
                                      </p:cBhvr>
                                      <p:to>
                                        <p:strVal val="visible"/>
                                      </p:to>
                                    </p:set>
                                    <p:animEffect transition="in" filter="fade">
                                      <p:cBhvr>
                                        <p:cTn id="60" dur="500"/>
                                        <p:tgtEl>
                                          <p:spTgt spid="389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927"/>
                                        </p:tgtEl>
                                        <p:attrNameLst>
                                          <p:attrName>style.visibility</p:attrName>
                                        </p:attrNameLst>
                                      </p:cBhvr>
                                      <p:to>
                                        <p:strVal val="visible"/>
                                      </p:to>
                                    </p:set>
                                    <p:animEffect transition="in" filter="fade">
                                      <p:cBhvr>
                                        <p:cTn id="63" dur="500"/>
                                        <p:tgtEl>
                                          <p:spTgt spid="38927"/>
                                        </p:tgtEl>
                                      </p:cBhvr>
                                    </p:animEffect>
                                  </p:childTnLst>
                                </p:cTn>
                              </p:par>
                              <p:par>
                                <p:cTn id="64" presetID="10"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P spid="38922" grpId="0" animBg="1"/>
      <p:bldP spid="38923" grpId="0" animBg="1"/>
      <p:bldP spid="38924" grpId="0" animBg="1"/>
      <p:bldP spid="38925" grpId="0" animBg="1"/>
      <p:bldP spid="38926" grpId="0" animBg="1"/>
      <p:bldP spid="38927" grpId="0" animBg="1"/>
      <p:bldP spid="38930" grpId="0" animBg="1"/>
      <p:bldP spid="38931" grpId="0" animBg="1"/>
      <p:bldP spid="38932" grpId="0" animBg="1"/>
      <p:bldP spid="38933" grpId="0" animBg="1"/>
      <p:bldP spid="38937" grpId="0" animBg="1"/>
      <p:bldP spid="38938" grpId="0" animBg="1"/>
      <p:bldP spid="38939" grpId="0" animBg="1"/>
      <p:bldP spid="38940" grpId="0" animBg="1"/>
      <p:bldP spid="389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Pacemakers and Devices</a:t>
            </a:r>
          </a:p>
        </p:txBody>
      </p:sp>
      <p:sp>
        <p:nvSpPr>
          <p:cNvPr id="44035" name="Rectangle 3"/>
          <p:cNvSpPr>
            <a:spLocks noGrp="1" noChangeArrowheads="1"/>
          </p:cNvSpPr>
          <p:nvPr>
            <p:ph type="body" idx="1"/>
          </p:nvPr>
        </p:nvSpPr>
        <p:spPr>
          <a:xfrm>
            <a:off x="457200" y="2332038"/>
            <a:ext cx="8229600" cy="4525962"/>
          </a:xfrm>
        </p:spPr>
        <p:txBody>
          <a:bodyPr/>
          <a:lstStyle/>
          <a:p>
            <a:pPr eaLnBrk="1" hangingPunct="1">
              <a:lnSpc>
                <a:spcPct val="130000"/>
              </a:lnSpc>
            </a:pPr>
            <a:r>
              <a:rPr lang="en-US" smtClean="0"/>
              <a:t>1. Class I indication for ICD  </a:t>
            </a:r>
          </a:p>
          <a:p>
            <a:pPr eaLnBrk="1" hangingPunct="1">
              <a:lnSpc>
                <a:spcPct val="130000"/>
              </a:lnSpc>
            </a:pPr>
            <a:r>
              <a:rPr lang="en-US" smtClean="0"/>
              <a:t>2. Class II a  indication for ICD e </a:t>
            </a:r>
          </a:p>
          <a:p>
            <a:pPr eaLnBrk="1" hangingPunct="1">
              <a:lnSpc>
                <a:spcPct val="130000"/>
              </a:lnSpc>
            </a:pPr>
            <a:r>
              <a:rPr lang="en-US" smtClean="0"/>
              <a:t>3. Class II b indication for ICD </a:t>
            </a:r>
          </a:p>
          <a:p>
            <a:pPr eaLnBrk="1" hangingPunct="1">
              <a:lnSpc>
                <a:spcPct val="130000"/>
              </a:lnSpc>
            </a:pPr>
            <a:r>
              <a:rPr lang="en-US" smtClean="0"/>
              <a:t>4. Class III indication for ICD Amiodarone </a:t>
            </a:r>
          </a:p>
        </p:txBody>
      </p:sp>
      <p:sp>
        <p:nvSpPr>
          <p:cNvPr id="25604" name="Text Box 4"/>
          <p:cNvSpPr txBox="1">
            <a:spLocks noChangeArrowheads="1"/>
          </p:cNvSpPr>
          <p:nvPr/>
        </p:nvSpPr>
        <p:spPr bwMode="auto">
          <a:xfrm>
            <a:off x="152400" y="1371600"/>
            <a:ext cx="8391525" cy="822325"/>
          </a:xfrm>
          <a:prstGeom prst="rect">
            <a:avLst/>
          </a:prstGeom>
          <a:noFill/>
          <a:ln w="9525">
            <a:noFill/>
            <a:miter lim="800000"/>
            <a:headEnd/>
            <a:tailEnd/>
          </a:ln>
        </p:spPr>
        <p:txBody>
          <a:bodyPr wrap="none">
            <a:spAutoFit/>
          </a:bodyPr>
          <a:lstStyle/>
          <a:p>
            <a:r>
              <a:rPr lang="en-US" sz="2400"/>
              <a:t>Unexplained Syncope, severe LV dysfunction and Idiopathic </a:t>
            </a:r>
          </a:p>
          <a:p>
            <a:r>
              <a:rPr lang="en-US" sz="2400"/>
              <a:t>Dilated Cardiomyopathy 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Pacemakers and Devices</a:t>
            </a:r>
          </a:p>
        </p:txBody>
      </p:sp>
      <p:sp>
        <p:nvSpPr>
          <p:cNvPr id="26627" name="Rectangle 3"/>
          <p:cNvSpPr>
            <a:spLocks noGrp="1" noChangeArrowheads="1"/>
          </p:cNvSpPr>
          <p:nvPr>
            <p:ph type="body" idx="1"/>
          </p:nvPr>
        </p:nvSpPr>
        <p:spPr/>
        <p:txBody>
          <a:bodyPr/>
          <a:lstStyle/>
          <a:p>
            <a:pPr eaLnBrk="1" hangingPunct="1"/>
            <a:r>
              <a:rPr lang="en-US" smtClean="0"/>
              <a:t>What are inappropriate shocks? </a:t>
            </a:r>
          </a:p>
          <a:p>
            <a:pPr eaLnBrk="1" hangingPunct="1"/>
            <a:r>
              <a:rPr lang="en-US" smtClean="0"/>
              <a:t>What are the common causes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Pacemakers and Devices</a:t>
            </a:r>
          </a:p>
        </p:txBody>
      </p:sp>
      <p:sp>
        <p:nvSpPr>
          <p:cNvPr id="27651" name="Rectangle 3"/>
          <p:cNvSpPr>
            <a:spLocks noGrp="1" noChangeArrowheads="1"/>
          </p:cNvSpPr>
          <p:nvPr>
            <p:ph type="body" idx="1"/>
          </p:nvPr>
        </p:nvSpPr>
        <p:spPr/>
        <p:txBody>
          <a:bodyPr/>
          <a:lstStyle/>
          <a:p>
            <a:pPr eaLnBrk="1" hangingPunct="1"/>
            <a:r>
              <a:rPr lang="en-US" smtClean="0"/>
              <a:t>Shocks delivered for “arrhythmias” other than intended ventricular arrhythmia </a:t>
            </a:r>
          </a:p>
          <a:p>
            <a:pPr eaLnBrk="1" hangingPunct="1"/>
            <a:r>
              <a:rPr lang="en-US" smtClean="0"/>
              <a:t>Sinus tachycardia, atrial fibrillation, SVTs , other electrical signals perceived as VT.</a:t>
            </a:r>
          </a:p>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Pacemakers and Devices</a:t>
            </a:r>
          </a:p>
        </p:txBody>
      </p:sp>
      <p:sp>
        <p:nvSpPr>
          <p:cNvPr id="19459" name="Rectangle 3"/>
          <p:cNvSpPr>
            <a:spLocks noGrp="1" noChangeArrowheads="1"/>
          </p:cNvSpPr>
          <p:nvPr>
            <p:ph type="body" idx="1"/>
          </p:nvPr>
        </p:nvSpPr>
        <p:spPr>
          <a:xfrm>
            <a:off x="381000" y="2332038"/>
            <a:ext cx="8229600" cy="4525962"/>
          </a:xfrm>
        </p:spPr>
        <p:txBody>
          <a:bodyPr/>
          <a:lstStyle/>
          <a:p>
            <a:pPr eaLnBrk="1" hangingPunct="1"/>
            <a:r>
              <a:rPr lang="en-US" smtClean="0"/>
              <a:t>1. To identify VF</a:t>
            </a:r>
          </a:p>
          <a:p>
            <a:pPr eaLnBrk="1" hangingPunct="1"/>
            <a:r>
              <a:rPr lang="en-US" smtClean="0"/>
              <a:t>2. To differentiate AF from VF </a:t>
            </a:r>
          </a:p>
          <a:p>
            <a:pPr eaLnBrk="1" hangingPunct="1"/>
            <a:r>
              <a:rPr lang="en-US" smtClean="0"/>
              <a:t>3. To prevent T wave sensing </a:t>
            </a:r>
          </a:p>
          <a:p>
            <a:pPr eaLnBrk="1" hangingPunct="1"/>
            <a:r>
              <a:rPr lang="en-US" smtClean="0"/>
              <a:t>4. To sense Atrial Tachycardia </a:t>
            </a:r>
          </a:p>
        </p:txBody>
      </p:sp>
      <p:sp>
        <p:nvSpPr>
          <p:cNvPr id="28676" name="Text Box 6"/>
          <p:cNvSpPr txBox="1">
            <a:spLocks noChangeArrowheads="1"/>
          </p:cNvSpPr>
          <p:nvPr/>
        </p:nvSpPr>
        <p:spPr bwMode="auto">
          <a:xfrm>
            <a:off x="1050925" y="1335088"/>
            <a:ext cx="6489700" cy="457200"/>
          </a:xfrm>
          <a:prstGeom prst="rect">
            <a:avLst/>
          </a:prstGeom>
          <a:noFill/>
          <a:ln w="9525">
            <a:noFill/>
            <a:miter lim="800000"/>
            <a:headEnd/>
            <a:tailEnd/>
          </a:ln>
        </p:spPr>
        <p:txBody>
          <a:bodyPr wrap="none">
            <a:spAutoFit/>
          </a:bodyPr>
          <a:lstStyle/>
          <a:p>
            <a:r>
              <a:rPr lang="en-US" sz="2400"/>
              <a:t>Adaptive Dynamic Sensing is used in ICDs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Pacemakers and Devices</a:t>
            </a:r>
          </a:p>
        </p:txBody>
      </p:sp>
      <p:sp>
        <p:nvSpPr>
          <p:cNvPr id="18435" name="Rectangle 3"/>
          <p:cNvSpPr>
            <a:spLocks noGrp="1" noChangeArrowheads="1"/>
          </p:cNvSpPr>
          <p:nvPr>
            <p:ph type="body" idx="1"/>
          </p:nvPr>
        </p:nvSpPr>
        <p:spPr>
          <a:xfrm>
            <a:off x="457200" y="2332038"/>
            <a:ext cx="8229600" cy="4525962"/>
          </a:xfrm>
        </p:spPr>
        <p:txBody>
          <a:bodyPr/>
          <a:lstStyle/>
          <a:p>
            <a:pPr eaLnBrk="1" hangingPunct="1">
              <a:lnSpc>
                <a:spcPct val="130000"/>
              </a:lnSpc>
            </a:pPr>
            <a:r>
              <a:rPr lang="en-US" smtClean="0"/>
              <a:t>1. Deteriorating Heart failure </a:t>
            </a:r>
          </a:p>
          <a:p>
            <a:pPr eaLnBrk="1" hangingPunct="1">
              <a:lnSpc>
                <a:spcPct val="130000"/>
              </a:lnSpc>
            </a:pPr>
            <a:r>
              <a:rPr lang="en-US" smtClean="0"/>
              <a:t>2. Elelctrolyte Imbalance </a:t>
            </a:r>
          </a:p>
          <a:p>
            <a:pPr eaLnBrk="1" hangingPunct="1">
              <a:lnSpc>
                <a:spcPct val="130000"/>
              </a:lnSpc>
            </a:pPr>
            <a:r>
              <a:rPr lang="en-US" smtClean="0"/>
              <a:t>3. Myocardial Ischemia </a:t>
            </a:r>
          </a:p>
          <a:p>
            <a:pPr eaLnBrk="1" hangingPunct="1">
              <a:lnSpc>
                <a:spcPct val="130000"/>
              </a:lnSpc>
            </a:pPr>
            <a:r>
              <a:rPr lang="en-US" smtClean="0"/>
              <a:t>4. Amiodarone </a:t>
            </a:r>
          </a:p>
        </p:txBody>
      </p:sp>
      <p:sp>
        <p:nvSpPr>
          <p:cNvPr id="29700" name="Text Box 5"/>
          <p:cNvSpPr txBox="1">
            <a:spLocks noChangeArrowheads="1"/>
          </p:cNvSpPr>
          <p:nvPr/>
        </p:nvSpPr>
        <p:spPr bwMode="auto">
          <a:xfrm>
            <a:off x="152400" y="1371600"/>
            <a:ext cx="8129588" cy="822325"/>
          </a:xfrm>
          <a:prstGeom prst="rect">
            <a:avLst/>
          </a:prstGeom>
          <a:noFill/>
          <a:ln w="9525">
            <a:noFill/>
            <a:miter lim="800000"/>
            <a:headEnd/>
            <a:tailEnd/>
          </a:ln>
        </p:spPr>
        <p:txBody>
          <a:bodyPr wrap="none">
            <a:spAutoFit/>
          </a:bodyPr>
          <a:lstStyle/>
          <a:p>
            <a:r>
              <a:rPr lang="en-US" sz="2400"/>
              <a:t>Which of the following is NOT a cause for arrhythmic storm</a:t>
            </a:r>
          </a:p>
          <a:p>
            <a:r>
              <a:rPr lang="en-US" sz="2400"/>
              <a:t>In a patient with an ICD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Pacemakers and Devices</a:t>
            </a:r>
          </a:p>
        </p:txBody>
      </p:sp>
      <p:sp>
        <p:nvSpPr>
          <p:cNvPr id="45059" name="Rectangle 3"/>
          <p:cNvSpPr>
            <a:spLocks noGrp="1" noChangeArrowheads="1"/>
          </p:cNvSpPr>
          <p:nvPr>
            <p:ph type="body" idx="1"/>
          </p:nvPr>
        </p:nvSpPr>
        <p:spPr>
          <a:xfrm>
            <a:off x="457200" y="2332038"/>
            <a:ext cx="8229600" cy="4525962"/>
          </a:xfrm>
        </p:spPr>
        <p:txBody>
          <a:bodyPr/>
          <a:lstStyle/>
          <a:p>
            <a:pPr eaLnBrk="1" hangingPunct="1">
              <a:lnSpc>
                <a:spcPct val="130000"/>
              </a:lnSpc>
            </a:pPr>
            <a:r>
              <a:rPr lang="en-US" smtClean="0"/>
              <a:t>1. Interval Stability </a:t>
            </a:r>
          </a:p>
          <a:p>
            <a:pPr eaLnBrk="1" hangingPunct="1">
              <a:lnSpc>
                <a:spcPct val="130000"/>
              </a:lnSpc>
            </a:pPr>
            <a:r>
              <a:rPr lang="en-US" smtClean="0"/>
              <a:t>2. Interval Rhythm Analysis</a:t>
            </a:r>
          </a:p>
          <a:p>
            <a:pPr eaLnBrk="1" hangingPunct="1">
              <a:lnSpc>
                <a:spcPct val="130000"/>
              </a:lnSpc>
            </a:pPr>
            <a:r>
              <a:rPr lang="en-US" smtClean="0"/>
              <a:t>3. P-R logic</a:t>
            </a:r>
          </a:p>
          <a:p>
            <a:pPr eaLnBrk="1" hangingPunct="1">
              <a:lnSpc>
                <a:spcPct val="130000"/>
              </a:lnSpc>
            </a:pPr>
            <a:r>
              <a:rPr lang="en-US" smtClean="0"/>
              <a:t>4. QRS duration analysis </a:t>
            </a:r>
          </a:p>
        </p:txBody>
      </p:sp>
      <p:sp>
        <p:nvSpPr>
          <p:cNvPr id="30724" name="Text Box 4"/>
          <p:cNvSpPr txBox="1">
            <a:spLocks noChangeArrowheads="1"/>
          </p:cNvSpPr>
          <p:nvPr/>
        </p:nvSpPr>
        <p:spPr bwMode="auto">
          <a:xfrm>
            <a:off x="152400" y="1371600"/>
            <a:ext cx="7794625" cy="822325"/>
          </a:xfrm>
          <a:prstGeom prst="rect">
            <a:avLst/>
          </a:prstGeom>
          <a:noFill/>
          <a:ln w="9525">
            <a:noFill/>
            <a:miter lim="800000"/>
            <a:headEnd/>
            <a:tailEnd/>
          </a:ln>
        </p:spPr>
        <p:txBody>
          <a:bodyPr wrap="none">
            <a:spAutoFit/>
          </a:bodyPr>
          <a:lstStyle/>
          <a:p>
            <a:r>
              <a:rPr lang="en-US" sz="2400"/>
              <a:t>The Algorithm used to differentiate Atrial Fibrillation from</a:t>
            </a:r>
          </a:p>
          <a:p>
            <a:r>
              <a:rPr lang="en-US" sz="2400"/>
              <a:t> Ventricular Tachyacrdia in ICDs 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Pacemakers and Devices</a:t>
            </a:r>
          </a:p>
        </p:txBody>
      </p:sp>
      <p:sp>
        <p:nvSpPr>
          <p:cNvPr id="5123" name="Rectangle 3"/>
          <p:cNvSpPr>
            <a:spLocks noGrp="1" noChangeArrowheads="1"/>
          </p:cNvSpPr>
          <p:nvPr>
            <p:ph type="body" idx="1"/>
          </p:nvPr>
        </p:nvSpPr>
        <p:spPr>
          <a:xfrm>
            <a:off x="381000" y="4953000"/>
            <a:ext cx="8229600" cy="1706563"/>
          </a:xfrm>
        </p:spPr>
        <p:txBody>
          <a:bodyPr/>
          <a:lstStyle/>
          <a:p>
            <a:pPr eaLnBrk="1" hangingPunct="1"/>
            <a:endParaRPr lang="en-US" smtClean="0"/>
          </a:p>
        </p:txBody>
      </p:sp>
      <p:sp>
        <p:nvSpPr>
          <p:cNvPr id="5124" name="Text Box 4"/>
          <p:cNvSpPr txBox="1">
            <a:spLocks noChangeArrowheads="1"/>
          </p:cNvSpPr>
          <p:nvPr/>
        </p:nvSpPr>
        <p:spPr bwMode="auto">
          <a:xfrm>
            <a:off x="1050925" y="1284288"/>
            <a:ext cx="7772400" cy="519112"/>
          </a:xfrm>
          <a:prstGeom prst="rect">
            <a:avLst/>
          </a:prstGeom>
          <a:noFill/>
          <a:ln w="9525">
            <a:noFill/>
            <a:miter lim="800000"/>
            <a:headEnd/>
            <a:tailEnd/>
          </a:ln>
        </p:spPr>
        <p:txBody>
          <a:bodyPr wrap="none">
            <a:spAutoFit/>
          </a:bodyPr>
          <a:lstStyle/>
          <a:p>
            <a:r>
              <a:rPr lang="en-US" sz="2800"/>
              <a:t>What is “unipolar” pacing and “bipolar” pacing ? </a:t>
            </a:r>
          </a:p>
        </p:txBody>
      </p:sp>
      <p:pic>
        <p:nvPicPr>
          <p:cNvPr id="33797" name="Picture 5" descr="Figure EP4"/>
          <p:cNvPicPr>
            <a:picLocks noChangeAspect="1" noChangeArrowheads="1"/>
          </p:cNvPicPr>
          <p:nvPr/>
        </p:nvPicPr>
        <p:blipFill>
          <a:blip r:embed="rId2"/>
          <a:srcRect/>
          <a:stretch>
            <a:fillRect/>
          </a:stretch>
        </p:blipFill>
        <p:spPr bwMode="auto">
          <a:xfrm>
            <a:off x="457200" y="2209800"/>
            <a:ext cx="8229600" cy="4198938"/>
          </a:xfrm>
          <a:prstGeom prst="rect">
            <a:avLst/>
          </a:prstGeom>
          <a:noFill/>
          <a:ln w="9525">
            <a:noFill/>
            <a:miter lim="800000"/>
            <a:headEnd/>
            <a:tailEnd/>
          </a:ln>
        </p:spPr>
      </p:pic>
      <p:sp>
        <p:nvSpPr>
          <p:cNvPr id="5126" name="Rectangle 6"/>
          <p:cNvSpPr>
            <a:spLocks noChangeArrowheads="1"/>
          </p:cNvSpPr>
          <p:nvPr/>
        </p:nvSpPr>
        <p:spPr bwMode="auto">
          <a:xfrm>
            <a:off x="3124200" y="5105400"/>
            <a:ext cx="152400" cy="76200"/>
          </a:xfrm>
          <a:prstGeom prst="rect">
            <a:avLst/>
          </a:prstGeom>
          <a:solidFill>
            <a:srgbClr val="FFFFFF"/>
          </a:solidFill>
          <a:ln w="9525">
            <a:noFill/>
            <a:miter lim="800000"/>
            <a:headEnd/>
            <a:tailEnd/>
          </a:ln>
        </p:spPr>
        <p:txBody>
          <a:bodyPr wrap="none" anchor="ctr"/>
          <a:lstStyle/>
          <a:p>
            <a:endParaRPr lang="en-IN"/>
          </a:p>
        </p:txBody>
      </p:sp>
      <p:sp>
        <p:nvSpPr>
          <p:cNvPr id="5127" name="Line 7"/>
          <p:cNvSpPr>
            <a:spLocks noChangeShapeType="1"/>
          </p:cNvSpPr>
          <p:nvPr/>
        </p:nvSpPr>
        <p:spPr bwMode="auto">
          <a:xfrm>
            <a:off x="3048000" y="5105400"/>
            <a:ext cx="152400" cy="76200"/>
          </a:xfrm>
          <a:prstGeom prst="line">
            <a:avLst/>
          </a:prstGeom>
          <a:noFill/>
          <a:ln w="9525">
            <a:solidFill>
              <a:schemeClr val="bg1"/>
            </a:solidFill>
            <a:round/>
            <a:headEnd/>
            <a:tailEnd/>
          </a:ln>
        </p:spPr>
        <p:txBody>
          <a:bodyPr/>
          <a:lstStyle/>
          <a:p>
            <a:endParaRPr lang="en-IN"/>
          </a:p>
        </p:txBody>
      </p:sp>
      <p:sp>
        <p:nvSpPr>
          <p:cNvPr id="5128" name="Line 8"/>
          <p:cNvSpPr>
            <a:spLocks noChangeShapeType="1"/>
          </p:cNvSpPr>
          <p:nvPr/>
        </p:nvSpPr>
        <p:spPr bwMode="auto">
          <a:xfrm>
            <a:off x="3124200" y="5105400"/>
            <a:ext cx="152400" cy="76200"/>
          </a:xfrm>
          <a:prstGeom prst="line">
            <a:avLst/>
          </a:prstGeom>
          <a:noFill/>
          <a:ln w="9525">
            <a:solidFill>
              <a:schemeClr val="bg1"/>
            </a:solidFill>
            <a:round/>
            <a:headEnd/>
            <a:tailEnd/>
          </a:ln>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609600" y="2971800"/>
            <a:ext cx="8229600" cy="1143000"/>
          </a:xfrm>
        </p:spPr>
        <p:txBody>
          <a:bodyPr/>
          <a:lstStyle/>
          <a:p>
            <a:pPr eaLnBrk="1" hangingPunct="1"/>
            <a:r>
              <a:rPr lang="en-US" sz="4000" smtClean="0"/>
              <a:t>Thank you for your kind attention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Pacemakers and Devices</a:t>
            </a:r>
          </a:p>
        </p:txBody>
      </p:sp>
      <p:pic>
        <p:nvPicPr>
          <p:cNvPr id="32771" name="Picture 4"/>
          <p:cNvPicPr>
            <a:picLocks noChangeArrowheads="1"/>
          </p:cNvPicPr>
          <p:nvPr>
            <p:ph type="body" idx="1"/>
          </p:nvPr>
        </p:nvPicPr>
        <p:blipFill>
          <a:blip r:embed="rId2"/>
          <a:srcRect/>
          <a:stretch>
            <a:fillRect/>
          </a:stretch>
        </p:blipFill>
        <p:spPr>
          <a:xfrm>
            <a:off x="304800" y="1752600"/>
            <a:ext cx="8382000" cy="2819400"/>
          </a:xfrm>
          <a:noFill/>
        </p:spPr>
      </p:pic>
      <p:sp>
        <p:nvSpPr>
          <p:cNvPr id="32772" name="Text Box 5"/>
          <p:cNvSpPr txBox="1">
            <a:spLocks noChangeArrowheads="1"/>
          </p:cNvSpPr>
          <p:nvPr/>
        </p:nvSpPr>
        <p:spPr bwMode="auto">
          <a:xfrm>
            <a:off x="228600" y="4876800"/>
            <a:ext cx="8266113" cy="1187450"/>
          </a:xfrm>
          <a:prstGeom prst="rect">
            <a:avLst/>
          </a:prstGeom>
          <a:noFill/>
          <a:ln w="9525">
            <a:noFill/>
            <a:miter lim="800000"/>
            <a:headEnd/>
            <a:tailEnd/>
          </a:ln>
        </p:spPr>
        <p:txBody>
          <a:bodyPr wrap="none">
            <a:spAutoFit/>
          </a:bodyPr>
          <a:lstStyle/>
          <a:p>
            <a:r>
              <a:rPr lang="en-US" sz="2400"/>
              <a:t>Rhythm strip recorded from a patient with a VVI pacemaker.</a:t>
            </a:r>
          </a:p>
          <a:p>
            <a:r>
              <a:rPr lang="en-US" sz="2400"/>
              <a:t>Interpret the tracing . </a:t>
            </a:r>
          </a:p>
          <a:p>
            <a:endParaRPr lang="en-US" sz="2400" i="1"/>
          </a:p>
        </p:txBody>
      </p:sp>
      <p:sp>
        <p:nvSpPr>
          <p:cNvPr id="21510" name="Text Box 6"/>
          <p:cNvSpPr txBox="1">
            <a:spLocks noChangeArrowheads="1"/>
          </p:cNvSpPr>
          <p:nvPr/>
        </p:nvSpPr>
        <p:spPr bwMode="auto">
          <a:xfrm>
            <a:off x="228600" y="5791200"/>
            <a:ext cx="8423275" cy="822325"/>
          </a:xfrm>
          <a:prstGeom prst="rect">
            <a:avLst/>
          </a:prstGeom>
          <a:noFill/>
          <a:ln w="9525">
            <a:noFill/>
            <a:miter lim="800000"/>
            <a:headEnd/>
            <a:tailEnd/>
          </a:ln>
        </p:spPr>
        <p:txBody>
          <a:bodyPr wrap="none">
            <a:spAutoFit/>
          </a:bodyPr>
          <a:lstStyle/>
          <a:p>
            <a:r>
              <a:rPr lang="en-US" sz="2400"/>
              <a:t>Hysteresis – allows  a longer “escape” interval after a sensed</a:t>
            </a:r>
          </a:p>
          <a:p>
            <a:r>
              <a:rPr lang="en-US" sz="2400"/>
              <a:t>Event till the next paced event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Pacemakers and Devices</a:t>
            </a:r>
          </a:p>
        </p:txBody>
      </p:sp>
      <p:sp>
        <p:nvSpPr>
          <p:cNvPr id="32771" name="Rectangle 3"/>
          <p:cNvSpPr>
            <a:spLocks noGrp="1" noChangeArrowheads="1"/>
          </p:cNvSpPr>
          <p:nvPr>
            <p:ph type="body" idx="1"/>
          </p:nvPr>
        </p:nvSpPr>
        <p:spPr>
          <a:xfrm>
            <a:off x="381000" y="5532438"/>
            <a:ext cx="8229600" cy="1325562"/>
          </a:xfrm>
        </p:spPr>
        <p:txBody>
          <a:bodyPr/>
          <a:lstStyle/>
          <a:p>
            <a:pPr eaLnBrk="1" hangingPunct="1">
              <a:lnSpc>
                <a:spcPct val="90000"/>
              </a:lnSpc>
            </a:pPr>
            <a:r>
              <a:rPr lang="en-US" sz="2400" smtClean="0"/>
              <a:t>Below the top channel (surface ECG ) is the marker channel (showing what pacemaker is “doing”).Sensing is seen to occur even without any surface ECG activity. </a:t>
            </a:r>
          </a:p>
        </p:txBody>
      </p:sp>
      <p:sp>
        <p:nvSpPr>
          <p:cNvPr id="33796" name="Text Box 4"/>
          <p:cNvSpPr txBox="1">
            <a:spLocks noChangeArrowheads="1"/>
          </p:cNvSpPr>
          <p:nvPr/>
        </p:nvSpPr>
        <p:spPr bwMode="auto">
          <a:xfrm>
            <a:off x="1050925" y="1284288"/>
            <a:ext cx="4081463" cy="519112"/>
          </a:xfrm>
          <a:prstGeom prst="rect">
            <a:avLst/>
          </a:prstGeom>
          <a:noFill/>
          <a:ln w="9525">
            <a:noFill/>
            <a:miter lim="800000"/>
            <a:headEnd/>
            <a:tailEnd/>
          </a:ln>
        </p:spPr>
        <p:txBody>
          <a:bodyPr wrap="none">
            <a:spAutoFit/>
          </a:bodyPr>
          <a:lstStyle/>
          <a:p>
            <a:r>
              <a:rPr lang="en-US" sz="2800"/>
              <a:t>What is Over- sensing ? </a:t>
            </a:r>
          </a:p>
        </p:txBody>
      </p:sp>
      <p:pic>
        <p:nvPicPr>
          <p:cNvPr id="32773" name="Picture 5" descr="FigureEP4"/>
          <p:cNvPicPr>
            <a:picLocks noChangeAspect="1" noChangeArrowheads="1"/>
          </p:cNvPicPr>
          <p:nvPr/>
        </p:nvPicPr>
        <p:blipFill>
          <a:blip r:embed="rId2"/>
          <a:srcRect b="15915"/>
          <a:stretch>
            <a:fillRect/>
          </a:stretch>
        </p:blipFill>
        <p:spPr bwMode="auto">
          <a:xfrm>
            <a:off x="2514600" y="1981200"/>
            <a:ext cx="4419600" cy="3195638"/>
          </a:xfrm>
          <a:prstGeom prst="rect">
            <a:avLst/>
          </a:prstGeom>
          <a:noFill/>
          <a:ln w="9525">
            <a:noFill/>
            <a:miter lim="800000"/>
            <a:headEnd/>
            <a:tailEnd/>
          </a:ln>
        </p:spPr>
      </p:pic>
      <p:sp>
        <p:nvSpPr>
          <p:cNvPr id="33798" name="Text Box 6"/>
          <p:cNvSpPr txBox="1">
            <a:spLocks noChangeArrowheads="1"/>
          </p:cNvSpPr>
          <p:nvPr/>
        </p:nvSpPr>
        <p:spPr bwMode="auto">
          <a:xfrm>
            <a:off x="2879725" y="1992313"/>
            <a:ext cx="663575" cy="396875"/>
          </a:xfrm>
          <a:prstGeom prst="rect">
            <a:avLst/>
          </a:prstGeom>
          <a:noFill/>
          <a:ln w="9525">
            <a:noFill/>
            <a:miter lim="800000"/>
            <a:headEnd/>
            <a:tailEnd/>
          </a:ln>
        </p:spPr>
        <p:txBody>
          <a:bodyPr wrap="none">
            <a:spAutoFit/>
          </a:bodyPr>
          <a:lstStyle/>
          <a:p>
            <a:r>
              <a:rPr lang="en-US" sz="2000">
                <a:solidFill>
                  <a:schemeClr val="bg1"/>
                </a:solidFill>
              </a:rPr>
              <a:t>VVI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Pacemakers and Devices</a:t>
            </a:r>
          </a:p>
        </p:txBody>
      </p:sp>
      <p:sp>
        <p:nvSpPr>
          <p:cNvPr id="6147" name="Rectangle 3"/>
          <p:cNvSpPr>
            <a:spLocks noGrp="1" noChangeArrowheads="1"/>
          </p:cNvSpPr>
          <p:nvPr>
            <p:ph type="body" idx="1"/>
          </p:nvPr>
        </p:nvSpPr>
        <p:spPr>
          <a:xfrm>
            <a:off x="228600" y="2332038"/>
            <a:ext cx="8915400" cy="4525962"/>
          </a:xfrm>
        </p:spPr>
        <p:txBody>
          <a:bodyPr/>
          <a:lstStyle/>
          <a:p>
            <a:pPr eaLnBrk="1" hangingPunct="1">
              <a:lnSpc>
                <a:spcPct val="130000"/>
              </a:lnSpc>
            </a:pPr>
            <a:r>
              <a:rPr lang="en-US" sz="2400" smtClean="0"/>
              <a:t>Modes of pacing – 3 and 5 letter codes </a:t>
            </a:r>
          </a:p>
          <a:p>
            <a:pPr eaLnBrk="1" hangingPunct="1">
              <a:lnSpc>
                <a:spcPct val="130000"/>
              </a:lnSpc>
            </a:pPr>
            <a:r>
              <a:rPr lang="en-US" sz="2400" smtClean="0"/>
              <a:t>First letter – Chamber Paced -A , V or both (D) or none (O).</a:t>
            </a:r>
          </a:p>
          <a:p>
            <a:pPr eaLnBrk="1" hangingPunct="1">
              <a:lnSpc>
                <a:spcPct val="130000"/>
              </a:lnSpc>
            </a:pPr>
            <a:r>
              <a:rPr lang="en-US" sz="2400" smtClean="0"/>
              <a:t>Second – Chamber Sensed- A , V or both (D) or none (O).</a:t>
            </a:r>
          </a:p>
          <a:p>
            <a:pPr eaLnBrk="1" hangingPunct="1">
              <a:lnSpc>
                <a:spcPct val="130000"/>
              </a:lnSpc>
            </a:pPr>
            <a:r>
              <a:rPr lang="en-US" sz="2400" smtClean="0"/>
              <a:t>Third-  Response to Sensing – inhibition (I) or triggering(T) or both (D) </a:t>
            </a:r>
          </a:p>
          <a:p>
            <a:pPr eaLnBrk="1" hangingPunct="1">
              <a:lnSpc>
                <a:spcPct val="130000"/>
              </a:lnSpc>
            </a:pPr>
            <a:r>
              <a:rPr lang="en-US" sz="2400" smtClean="0"/>
              <a:t>Fourth - Rate adaptive pacing ( R ) </a:t>
            </a:r>
          </a:p>
          <a:p>
            <a:pPr eaLnBrk="1" hangingPunct="1">
              <a:lnSpc>
                <a:spcPct val="130000"/>
              </a:lnSpc>
            </a:pPr>
            <a:r>
              <a:rPr lang="en-US" sz="2400" smtClean="0"/>
              <a:t>Fifth - Multisite pacing (A),(V) or (D) </a:t>
            </a:r>
          </a:p>
        </p:txBody>
      </p:sp>
      <p:sp>
        <p:nvSpPr>
          <p:cNvPr id="6148" name="Text Box 4"/>
          <p:cNvSpPr txBox="1">
            <a:spLocks noChangeArrowheads="1"/>
          </p:cNvSpPr>
          <p:nvPr/>
        </p:nvSpPr>
        <p:spPr bwMode="auto">
          <a:xfrm>
            <a:off x="1066800" y="1676400"/>
            <a:ext cx="4178300" cy="579438"/>
          </a:xfrm>
          <a:prstGeom prst="rect">
            <a:avLst/>
          </a:prstGeom>
          <a:noFill/>
          <a:ln w="9525">
            <a:noFill/>
            <a:miter lim="800000"/>
            <a:headEnd/>
            <a:tailEnd/>
          </a:ln>
        </p:spPr>
        <p:txBody>
          <a:bodyPr wrap="none">
            <a:spAutoFit/>
          </a:bodyPr>
          <a:lstStyle/>
          <a:p>
            <a:r>
              <a:rPr lang="en-US" sz="3200"/>
              <a:t>What is DDD pacing ?</a:t>
            </a:r>
          </a:p>
        </p:txBody>
      </p:sp>
      <p:sp>
        <p:nvSpPr>
          <p:cNvPr id="6149" name="Text Box 5"/>
          <p:cNvSpPr txBox="1">
            <a:spLocks noChangeArrowheads="1"/>
          </p:cNvSpPr>
          <p:nvPr/>
        </p:nvSpPr>
        <p:spPr bwMode="auto">
          <a:xfrm>
            <a:off x="1355725" y="1131888"/>
            <a:ext cx="3486150" cy="519112"/>
          </a:xfrm>
          <a:prstGeom prst="rect">
            <a:avLst/>
          </a:prstGeom>
          <a:noFill/>
          <a:ln w="9525">
            <a:noFill/>
            <a:miter lim="800000"/>
            <a:headEnd/>
            <a:tailEnd/>
          </a:ln>
        </p:spPr>
        <p:txBody>
          <a:bodyPr wrap="none">
            <a:spAutoFit/>
          </a:bodyPr>
          <a:lstStyle/>
          <a:p>
            <a:r>
              <a:rPr lang="en-US" sz="2800"/>
              <a:t>What is VVI pacing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Pacemakers and Devices</a:t>
            </a:r>
          </a:p>
        </p:txBody>
      </p:sp>
      <p:sp>
        <p:nvSpPr>
          <p:cNvPr id="7171" name="Rectangle 3"/>
          <p:cNvSpPr>
            <a:spLocks noGrp="1" noChangeArrowheads="1"/>
          </p:cNvSpPr>
          <p:nvPr>
            <p:ph type="body" idx="1"/>
          </p:nvPr>
        </p:nvSpPr>
        <p:spPr>
          <a:xfrm>
            <a:off x="381000" y="2332038"/>
            <a:ext cx="8229600" cy="4525962"/>
          </a:xfrm>
        </p:spPr>
        <p:txBody>
          <a:bodyPr/>
          <a:lstStyle/>
          <a:p>
            <a:pPr eaLnBrk="1" hangingPunct="1"/>
            <a:endParaRPr lang="en-US" smtClean="0"/>
          </a:p>
        </p:txBody>
      </p:sp>
      <p:sp>
        <p:nvSpPr>
          <p:cNvPr id="7172" name="Text Box 4"/>
          <p:cNvSpPr txBox="1">
            <a:spLocks noChangeArrowheads="1"/>
          </p:cNvSpPr>
          <p:nvPr/>
        </p:nvSpPr>
        <p:spPr bwMode="auto">
          <a:xfrm>
            <a:off x="0" y="1295400"/>
            <a:ext cx="5726113" cy="946150"/>
          </a:xfrm>
          <a:prstGeom prst="rect">
            <a:avLst/>
          </a:prstGeom>
          <a:noFill/>
          <a:ln w="9525">
            <a:noFill/>
            <a:miter lim="800000"/>
            <a:headEnd/>
            <a:tailEnd/>
          </a:ln>
        </p:spPr>
        <p:txBody>
          <a:bodyPr wrap="none">
            <a:spAutoFit/>
          </a:bodyPr>
          <a:lstStyle/>
          <a:p>
            <a:r>
              <a:rPr lang="en-US" sz="2800"/>
              <a:t>What is pacing threshold ? </a:t>
            </a:r>
          </a:p>
          <a:p>
            <a:r>
              <a:rPr lang="en-US" sz="2800"/>
              <a:t>What is Strength-Duration Curve ? </a:t>
            </a:r>
          </a:p>
        </p:txBody>
      </p:sp>
      <p:pic>
        <p:nvPicPr>
          <p:cNvPr id="7173" name="Picture 5" descr="Figure EP4"/>
          <p:cNvPicPr>
            <a:picLocks noChangeAspect="1" noChangeArrowheads="1"/>
          </p:cNvPicPr>
          <p:nvPr/>
        </p:nvPicPr>
        <p:blipFill>
          <a:blip r:embed="rId2"/>
          <a:srcRect/>
          <a:stretch>
            <a:fillRect/>
          </a:stretch>
        </p:blipFill>
        <p:spPr bwMode="auto">
          <a:xfrm>
            <a:off x="457200" y="2209800"/>
            <a:ext cx="8229600" cy="4227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Pacemakers and Devices</a:t>
            </a:r>
          </a:p>
        </p:txBody>
      </p:sp>
      <p:sp>
        <p:nvSpPr>
          <p:cNvPr id="8195" name="Rectangle 3"/>
          <p:cNvSpPr>
            <a:spLocks noGrp="1" noChangeArrowheads="1"/>
          </p:cNvSpPr>
          <p:nvPr>
            <p:ph type="body" idx="1"/>
          </p:nvPr>
        </p:nvSpPr>
        <p:spPr>
          <a:xfrm>
            <a:off x="381000" y="2133600"/>
            <a:ext cx="8229600" cy="4525963"/>
          </a:xfrm>
        </p:spPr>
        <p:txBody>
          <a:bodyPr/>
          <a:lstStyle/>
          <a:p>
            <a:pPr eaLnBrk="1" hangingPunct="1"/>
            <a:endParaRPr lang="en-US" smtClean="0"/>
          </a:p>
        </p:txBody>
      </p:sp>
      <p:sp>
        <p:nvSpPr>
          <p:cNvPr id="8196" name="Text Box 4"/>
          <p:cNvSpPr txBox="1">
            <a:spLocks noChangeArrowheads="1"/>
          </p:cNvSpPr>
          <p:nvPr/>
        </p:nvSpPr>
        <p:spPr bwMode="auto">
          <a:xfrm>
            <a:off x="152400" y="1143000"/>
            <a:ext cx="7940675" cy="946150"/>
          </a:xfrm>
          <a:prstGeom prst="rect">
            <a:avLst/>
          </a:prstGeom>
          <a:noFill/>
          <a:ln w="9525">
            <a:noFill/>
            <a:miter lim="800000"/>
            <a:headEnd/>
            <a:tailEnd/>
          </a:ln>
        </p:spPr>
        <p:txBody>
          <a:bodyPr wrap="none">
            <a:spAutoFit/>
          </a:bodyPr>
          <a:lstStyle/>
          <a:p>
            <a:r>
              <a:rPr lang="en-US" sz="2800"/>
              <a:t>Explain the concepts of Battery capacity, voltage,</a:t>
            </a:r>
          </a:p>
          <a:p>
            <a:r>
              <a:rPr lang="en-US" sz="2800"/>
              <a:t>Current flow and Resistance in pacing? </a:t>
            </a:r>
          </a:p>
        </p:txBody>
      </p:sp>
      <p:pic>
        <p:nvPicPr>
          <p:cNvPr id="34821" name="Picture 5" descr="FigureEP4"/>
          <p:cNvPicPr>
            <a:picLocks noChangeAspect="1" noChangeArrowheads="1"/>
          </p:cNvPicPr>
          <p:nvPr/>
        </p:nvPicPr>
        <p:blipFill>
          <a:blip r:embed="rId2"/>
          <a:srcRect/>
          <a:stretch>
            <a:fillRect/>
          </a:stretch>
        </p:blipFill>
        <p:spPr bwMode="auto">
          <a:xfrm>
            <a:off x="457200" y="2133600"/>
            <a:ext cx="8237538" cy="4379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Pacemakers and Devices</a:t>
            </a:r>
          </a:p>
        </p:txBody>
      </p:sp>
      <p:sp>
        <p:nvSpPr>
          <p:cNvPr id="9219" name="Text Box 4"/>
          <p:cNvSpPr txBox="1">
            <a:spLocks noChangeArrowheads="1"/>
          </p:cNvSpPr>
          <p:nvPr/>
        </p:nvSpPr>
        <p:spPr bwMode="auto">
          <a:xfrm>
            <a:off x="609600" y="1295400"/>
            <a:ext cx="7151688" cy="519113"/>
          </a:xfrm>
          <a:prstGeom prst="rect">
            <a:avLst/>
          </a:prstGeom>
          <a:noFill/>
          <a:ln w="9525">
            <a:noFill/>
            <a:miter lim="800000"/>
            <a:headEnd/>
            <a:tailEnd/>
          </a:ln>
        </p:spPr>
        <p:txBody>
          <a:bodyPr wrap="none">
            <a:spAutoFit/>
          </a:bodyPr>
          <a:lstStyle/>
          <a:p>
            <a:r>
              <a:rPr lang="en-US" sz="2800"/>
              <a:t>What is Pacemaker Mediated tachycardia ? </a:t>
            </a:r>
          </a:p>
        </p:txBody>
      </p:sp>
      <p:pic>
        <p:nvPicPr>
          <p:cNvPr id="28677" name="Picture 5" descr="FigureEP4"/>
          <p:cNvPicPr>
            <a:picLocks noChangeAspect="1" noChangeArrowheads="1"/>
          </p:cNvPicPr>
          <p:nvPr/>
        </p:nvPicPr>
        <p:blipFill>
          <a:blip r:embed="rId2"/>
          <a:srcRect/>
          <a:stretch>
            <a:fillRect/>
          </a:stretch>
        </p:blipFill>
        <p:spPr bwMode="auto">
          <a:xfrm>
            <a:off x="533400" y="1905000"/>
            <a:ext cx="4783138" cy="4953000"/>
          </a:xfrm>
          <a:prstGeom prst="rect">
            <a:avLst/>
          </a:prstGeom>
          <a:noFill/>
          <a:ln w="9525">
            <a:noFill/>
            <a:miter lim="800000"/>
            <a:headEnd/>
            <a:tailEnd/>
          </a:ln>
        </p:spPr>
      </p:pic>
      <p:pic>
        <p:nvPicPr>
          <p:cNvPr id="28678" name="Picture 6"/>
          <p:cNvPicPr>
            <a:picLocks noChangeArrowheads="1"/>
          </p:cNvPicPr>
          <p:nvPr>
            <p:ph type="body" idx="1"/>
          </p:nvPr>
        </p:nvPicPr>
        <p:blipFill>
          <a:blip r:embed="rId3"/>
          <a:srcRect/>
          <a:stretch>
            <a:fillRect/>
          </a:stretch>
        </p:blipFill>
        <p:spPr>
          <a:xfrm>
            <a:off x="5334000" y="2286000"/>
            <a:ext cx="3810000" cy="1981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Pacemakers and Devices</a:t>
            </a:r>
          </a:p>
        </p:txBody>
      </p:sp>
      <p:sp>
        <p:nvSpPr>
          <p:cNvPr id="30723" name="Rectangle 3"/>
          <p:cNvSpPr>
            <a:spLocks noGrp="1" noChangeArrowheads="1"/>
          </p:cNvSpPr>
          <p:nvPr>
            <p:ph type="body" idx="1"/>
          </p:nvPr>
        </p:nvSpPr>
        <p:spPr>
          <a:xfrm>
            <a:off x="381000" y="2133600"/>
            <a:ext cx="8229600" cy="4525963"/>
          </a:xfrm>
        </p:spPr>
        <p:txBody>
          <a:bodyPr/>
          <a:lstStyle/>
          <a:p>
            <a:pPr eaLnBrk="1" hangingPunct="1"/>
            <a:r>
              <a:rPr lang="en-US" smtClean="0"/>
              <a:t>	The term “pacemaker syndrome” refers to a combination of symptoms and signs related to adverse hemodynamic consequences of pacing (usually occurring in single chamber ventricular pacing). </a:t>
            </a:r>
          </a:p>
          <a:p>
            <a:pPr eaLnBrk="1" hangingPunct="1"/>
            <a:r>
              <a:rPr lang="en-US" smtClean="0"/>
              <a:t>Usually due to loss of AV synchrony </a:t>
            </a:r>
          </a:p>
        </p:txBody>
      </p:sp>
      <p:sp>
        <p:nvSpPr>
          <p:cNvPr id="10244" name="Text Box 4"/>
          <p:cNvSpPr txBox="1">
            <a:spLocks noChangeArrowheads="1"/>
          </p:cNvSpPr>
          <p:nvPr/>
        </p:nvSpPr>
        <p:spPr bwMode="auto">
          <a:xfrm>
            <a:off x="1050925" y="1284288"/>
            <a:ext cx="5389563" cy="519112"/>
          </a:xfrm>
          <a:prstGeom prst="rect">
            <a:avLst/>
          </a:prstGeom>
          <a:noFill/>
          <a:ln w="9525">
            <a:noFill/>
            <a:miter lim="800000"/>
            <a:headEnd/>
            <a:tailEnd/>
          </a:ln>
        </p:spPr>
        <p:txBody>
          <a:bodyPr wrap="none">
            <a:spAutoFit/>
          </a:bodyPr>
          <a:lstStyle/>
          <a:p>
            <a:r>
              <a:rPr lang="en-US" sz="2800"/>
              <a:t>What is pacemaker syndrome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Pacemakers and Devices</a:t>
            </a:r>
          </a:p>
        </p:txBody>
      </p:sp>
      <p:sp>
        <p:nvSpPr>
          <p:cNvPr id="29699" name="Rectangle 3"/>
          <p:cNvSpPr>
            <a:spLocks noGrp="1" noChangeArrowheads="1"/>
          </p:cNvSpPr>
          <p:nvPr>
            <p:ph type="body" idx="1"/>
          </p:nvPr>
        </p:nvSpPr>
        <p:spPr>
          <a:xfrm>
            <a:off x="381000" y="2133600"/>
            <a:ext cx="8229600" cy="4525963"/>
          </a:xfrm>
        </p:spPr>
        <p:txBody>
          <a:bodyPr/>
          <a:lstStyle/>
          <a:p>
            <a:pPr eaLnBrk="1" hangingPunct="1"/>
            <a:r>
              <a:rPr lang="en-US" sz="2800" smtClean="0"/>
              <a:t>Pacing threshold CANNOT be adjusted or programmed </a:t>
            </a:r>
          </a:p>
          <a:p>
            <a:pPr eaLnBrk="1" hangingPunct="1"/>
            <a:r>
              <a:rPr lang="en-US" sz="2800" smtClean="0"/>
              <a:t>Only the output of the pacemaker can be adjusted i.e Pulse amplitude and Pulse width </a:t>
            </a:r>
          </a:p>
        </p:txBody>
      </p:sp>
      <p:sp>
        <p:nvSpPr>
          <p:cNvPr id="11268" name="Text Box 4"/>
          <p:cNvSpPr txBox="1">
            <a:spLocks noChangeArrowheads="1"/>
          </p:cNvSpPr>
          <p:nvPr/>
        </p:nvSpPr>
        <p:spPr bwMode="auto">
          <a:xfrm>
            <a:off x="1050925" y="1284288"/>
            <a:ext cx="6916738" cy="519112"/>
          </a:xfrm>
          <a:prstGeom prst="rect">
            <a:avLst/>
          </a:prstGeom>
          <a:noFill/>
          <a:ln w="9525">
            <a:noFill/>
            <a:miter lim="800000"/>
            <a:headEnd/>
            <a:tailEnd/>
          </a:ln>
        </p:spPr>
        <p:txBody>
          <a:bodyPr wrap="none">
            <a:spAutoFit/>
          </a:bodyPr>
          <a:lstStyle/>
          <a:p>
            <a:r>
              <a:rPr lang="en-US" sz="2800"/>
              <a:t>How can one adjust “ Pacing Threshold” ? </a:t>
            </a:r>
          </a:p>
        </p:txBody>
      </p:sp>
      <p:pic>
        <p:nvPicPr>
          <p:cNvPr id="29701" name="Picture 5" descr="FigureEP4"/>
          <p:cNvPicPr>
            <a:picLocks noChangeAspect="1" noChangeArrowheads="1"/>
          </p:cNvPicPr>
          <p:nvPr/>
        </p:nvPicPr>
        <p:blipFill>
          <a:blip r:embed="rId2"/>
          <a:srcRect/>
          <a:stretch>
            <a:fillRect/>
          </a:stretch>
        </p:blipFill>
        <p:spPr bwMode="auto">
          <a:xfrm>
            <a:off x="1752600" y="4052888"/>
            <a:ext cx="5643563" cy="2805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theme/theme1.xml><?xml version="1.0" encoding="utf-8"?>
<a:theme xmlns:a="http://schemas.openxmlformats.org/drawingml/2006/main" name="Default Design">
  <a:themeElements>
    <a:clrScheme name="Default Design 14">
      <a:dk1>
        <a:srgbClr val="808080"/>
      </a:dk1>
      <a:lt1>
        <a:srgbClr val="FFFF00"/>
      </a:lt1>
      <a:dk2>
        <a:srgbClr val="003300"/>
      </a:dk2>
      <a:lt2>
        <a:srgbClr val="FFFF00"/>
      </a:lt2>
      <a:accent1>
        <a:srgbClr val="BBE0E3"/>
      </a:accent1>
      <a:accent2>
        <a:srgbClr val="333399"/>
      </a:accent2>
      <a:accent3>
        <a:srgbClr val="AAADAA"/>
      </a:accent3>
      <a:accent4>
        <a:srgbClr val="DADA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00"/>
        </a:lt1>
        <a:dk2>
          <a:srgbClr val="006600"/>
        </a:dk2>
        <a:lt2>
          <a:srgbClr val="FFFF00"/>
        </a:lt2>
        <a:accent1>
          <a:srgbClr val="BBE0E3"/>
        </a:accent1>
        <a:accent2>
          <a:srgbClr val="333399"/>
        </a:accent2>
        <a:accent3>
          <a:srgbClr val="AAB8AA"/>
        </a:accent3>
        <a:accent4>
          <a:srgbClr val="DADA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FFFF00"/>
        </a:lt1>
        <a:dk2>
          <a:srgbClr val="003300"/>
        </a:dk2>
        <a:lt2>
          <a:srgbClr val="FFFF00"/>
        </a:lt2>
        <a:accent1>
          <a:srgbClr val="BBE0E3"/>
        </a:accent1>
        <a:accent2>
          <a:srgbClr val="333399"/>
        </a:accent2>
        <a:accent3>
          <a:srgbClr val="AAADAA"/>
        </a:accent3>
        <a:accent4>
          <a:srgbClr val="DADA0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899</Words>
  <Application>Microsoft PowerPoint</Application>
  <PresentationFormat>On-screen Show (4:3)</PresentationFormat>
  <Paragraphs>143</Paragraphs>
  <Slides>33</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Microsoft Sans Serif</vt:lpstr>
      <vt:lpstr>Times New Roman</vt:lpstr>
      <vt:lpstr>Default Design</vt:lpstr>
      <vt:lpstr>Microsoft Photo Editor 3.0 Photo</vt:lpstr>
      <vt:lpstr>Pacemakers and Devices – Interactive Session </vt:lpstr>
      <vt:lpstr>Pacemakers and Devices </vt:lpstr>
      <vt:lpstr>Pacemakers and Devices</vt:lpstr>
      <vt:lpstr>Pacemakers and Devices</vt:lpstr>
      <vt:lpstr>Pacemakers and Devices</vt:lpstr>
      <vt:lpstr>Pacemakers and Devices</vt:lpstr>
      <vt:lpstr>Pacemakers and Devices</vt:lpstr>
      <vt:lpstr>Pacemakers and Devices</vt:lpstr>
      <vt:lpstr>Pacemakers and Devices</vt:lpstr>
      <vt:lpstr>Pacemakers and Devices</vt:lpstr>
      <vt:lpstr>Pacemakers and Devices</vt:lpstr>
      <vt:lpstr>Pacemakers and Devices</vt:lpstr>
      <vt:lpstr>Pacemakers and Devices</vt:lpstr>
      <vt:lpstr>Pacemakers and Devices</vt:lpstr>
      <vt:lpstr>Pacing and D evices </vt:lpstr>
      <vt:lpstr>Pacemakers and Devices</vt:lpstr>
      <vt:lpstr>Pacemakers and Devices</vt:lpstr>
      <vt:lpstr>Pacemakers and Devices</vt:lpstr>
      <vt:lpstr>Pacemakers and Devices</vt:lpstr>
      <vt:lpstr>Pacemakers and Devices</vt:lpstr>
      <vt:lpstr>Pacemakers and Devices</vt:lpstr>
      <vt:lpstr>Pacemakers and Devices</vt:lpstr>
      <vt:lpstr>Elements of Cardiac Dyssynchrony</vt:lpstr>
      <vt:lpstr>Pacemakers and Devices</vt:lpstr>
      <vt:lpstr>Pacemakers and Devices</vt:lpstr>
      <vt:lpstr>Pacemakers and Devices</vt:lpstr>
      <vt:lpstr>Pacemakers and Devices</vt:lpstr>
      <vt:lpstr>Pacemakers and Devices</vt:lpstr>
      <vt:lpstr>Pacemakers and Devices</vt:lpstr>
      <vt:lpstr>Thank you for your kind attention !</vt:lpstr>
      <vt:lpstr>Pacemakers and Devices</vt:lpstr>
      <vt:lpstr>Pacemakers and Devices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RAILWAYS</dc:creator>
  <cp:lastModifiedBy>RAILWAYS</cp:lastModifiedBy>
  <cp:revision>48</cp:revision>
  <cp:lastPrinted>1601-01-01T00:00:00Z</cp:lastPrinted>
  <dcterms:created xsi:type="dcterms:W3CDTF">1601-01-01T00:00:00Z</dcterms:created>
  <dcterms:modified xsi:type="dcterms:W3CDTF">2018-03-04T01:56:53Z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